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7" r:id="rId19"/>
    <p:sldId id="276" r:id="rId20"/>
  </p:sldIdLst>
  <p:sldSz cx="10160000" cy="7620000"/>
  <p:notesSz cx="7023100" cy="93091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11" d="100"/>
          <a:sy n="111" d="100"/>
        </p:scale>
        <p:origin x="856" y="20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83988" tIns="41994" rIns="83988" bIns="41994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94" y="0"/>
            <a:ext cx="3043343" cy="465455"/>
          </a:xfrm>
          <a:prstGeom prst="rect">
            <a:avLst/>
          </a:prstGeom>
        </p:spPr>
        <p:txBody>
          <a:bodyPr vert="horz" lIns="83988" tIns="41994" rIns="83988" bIns="41994" rtlCol="0"/>
          <a:lstStyle>
            <a:lvl1pPr algn="r">
              <a:defRPr sz="1100"/>
            </a:lvl1pPr>
          </a:lstStyle>
          <a:p>
            <a:fld id="{3FCEE62D-B30A-45C9-8AE8-75F3A7FC627E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191"/>
            <a:ext cx="3043343" cy="465455"/>
          </a:xfrm>
          <a:prstGeom prst="rect">
            <a:avLst/>
          </a:prstGeom>
        </p:spPr>
        <p:txBody>
          <a:bodyPr vert="horz" lIns="83988" tIns="41994" rIns="83988" bIns="41994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94" y="8842191"/>
            <a:ext cx="3043343" cy="465455"/>
          </a:xfrm>
          <a:prstGeom prst="rect">
            <a:avLst/>
          </a:prstGeom>
        </p:spPr>
        <p:txBody>
          <a:bodyPr vert="horz" lIns="83988" tIns="41994" rIns="83988" bIns="41994" rtlCol="0" anchor="b"/>
          <a:lstStyle>
            <a:lvl1pPr algn="r">
              <a:defRPr sz="1100"/>
            </a:lvl1pPr>
          </a:lstStyle>
          <a:p>
            <a:fld id="{D8D8A148-E799-46A8-B188-48D7743E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15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83974" tIns="83974" rIns="83974" bIns="83974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6820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372413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904127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71732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866406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755238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305114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020507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512575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296058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92254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636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701158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12738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66266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64434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90050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25702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70480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2522" y="272775"/>
            <a:ext cx="9707400" cy="1644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r>
              <a:rPr lang="en-US" sz="4000" b="1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4000" b="1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Cellular Respiration</a:t>
            </a:r>
            <a:r>
              <a:rPr lang="en-US" sz="4000" b="1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000" b="1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step-by-step guide to a </a:t>
            </a:r>
            <a:r>
              <a:rPr lang="en-US" sz="3555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foldable</a:t>
            </a:r>
            <a:endParaRPr lang="en-US" sz="355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11475" y="2025100"/>
            <a:ext cx="9015599" cy="905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the given steps to make your very own foldable with key information.</a:t>
            </a:r>
          </a:p>
        </p:txBody>
      </p:sp>
      <p:pic>
        <p:nvPicPr>
          <p:cNvPr id="21" name="Shape 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10" y="3210199"/>
            <a:ext cx="3079467" cy="410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5" y="3502718"/>
            <a:ext cx="5451746" cy="35209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hape 23"/>
          <p:cNvCxnSpPr/>
          <p:nvPr/>
        </p:nvCxnSpPr>
        <p:spPr>
          <a:xfrm>
            <a:off x="413825" y="1954950"/>
            <a:ext cx="9432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#7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2300" y="1428950"/>
            <a:ext cx="4358999" cy="5002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Time to add the raw materials, products &amp; waste products on the inside of each process.</a:t>
            </a: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Final product will look as shown on the example.</a:t>
            </a: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0" y="1912821"/>
            <a:ext cx="5635800" cy="3606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76362" y="381000"/>
            <a:ext cx="9814199" cy="43820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For Photosynthesis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546" b="1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2376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Water</a:t>
            </a:r>
            <a:r>
              <a:rPr lang="en-US" sz="2376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 + </a:t>
            </a:r>
            <a:r>
              <a:rPr lang="en-US" sz="2376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Carbon Dioxide</a:t>
            </a:r>
            <a:r>
              <a:rPr lang="en-US" sz="2376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 + </a:t>
            </a:r>
            <a:r>
              <a:rPr lang="en-US" sz="2376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Solar Energy</a:t>
            </a:r>
            <a:r>
              <a:rPr lang="en-US" sz="2376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        </a:t>
            </a:r>
            <a:r>
              <a:rPr lang="en-US" sz="2376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Sugar</a:t>
            </a:r>
            <a:r>
              <a:rPr lang="en-US" sz="2376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 + </a:t>
            </a:r>
            <a:r>
              <a:rPr lang="en-US" sz="2376" b="1" dirty="0" smtClean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Oxygen</a:t>
            </a:r>
            <a:endParaRPr lang="en-US" sz="2376" b="1" dirty="0">
              <a:solidFill>
                <a:srgbClr val="90040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3546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5765799" y="1104900"/>
            <a:ext cx="468234" cy="52336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1828800"/>
            <a:ext cx="7589753" cy="485753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96480" y="152400"/>
            <a:ext cx="9814500" cy="1828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For Cellular Respiration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546" b="1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2660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    </a:t>
            </a:r>
            <a:r>
              <a:rPr lang="en-US" sz="2660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Sugar</a:t>
            </a:r>
            <a:r>
              <a:rPr lang="en-US" sz="2660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 + </a:t>
            </a:r>
            <a:r>
              <a:rPr lang="en-US" sz="2660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Oxygen</a:t>
            </a:r>
            <a:r>
              <a:rPr lang="en-US" sz="2660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           </a:t>
            </a:r>
            <a:r>
              <a:rPr lang="en-US" sz="2660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Energy</a:t>
            </a:r>
            <a:r>
              <a:rPr lang="en-US" sz="2660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 + </a:t>
            </a:r>
            <a:r>
              <a:rPr lang="en-US" sz="2660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Carbon Dioxide</a:t>
            </a:r>
            <a:r>
              <a:rPr lang="en-US" sz="2660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 + </a:t>
            </a:r>
            <a:r>
              <a:rPr lang="en-US" sz="2660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Water</a:t>
            </a: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3546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3327400" y="914400"/>
            <a:ext cx="647946" cy="54318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81" y="1460480"/>
            <a:ext cx="7816099" cy="50023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#8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25125" y="1871958"/>
            <a:ext cx="4216200" cy="4959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Time to add the scientific formula.</a:t>
            </a: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The equations will look as shown on the example.</a:t>
            </a:r>
          </a:p>
          <a:p>
            <a:pPr marL="0" marR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25" y="2068626"/>
            <a:ext cx="5596646" cy="3808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09600" y="228600"/>
            <a:ext cx="9379300" cy="5488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For Photosynthesis:</a:t>
            </a:r>
          </a:p>
          <a:p>
            <a:pPr marL="0" marR="0" lvl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3546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546" baseline="-250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546" b="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46" b="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3546" dirty="0">
                <a:solidFill>
                  <a:srgbClr val="90040B"/>
                </a:solidFill>
              </a:rPr>
              <a:t>6</a:t>
            </a:r>
            <a:r>
              <a:rPr lang="en-US" sz="3546" b="1" dirty="0">
                <a:solidFill>
                  <a:srgbClr val="90040B"/>
                </a:solidFill>
              </a:rPr>
              <a:t>CO</a:t>
            </a:r>
            <a:r>
              <a:rPr lang="en-US" sz="3546" baseline="-25000" dirty="0">
                <a:solidFill>
                  <a:srgbClr val="90040B"/>
                </a:solidFill>
              </a:rPr>
              <a:t>2</a:t>
            </a:r>
            <a:r>
              <a:rPr lang="en-US" sz="3546" dirty="0">
                <a:solidFill>
                  <a:srgbClr val="90040B"/>
                </a:solidFill>
              </a:rPr>
              <a:t> + </a:t>
            </a:r>
            <a:r>
              <a:rPr lang="en-US" sz="3546" b="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46" b="1" dirty="0">
                <a:solidFill>
                  <a:srgbClr val="90040B"/>
                </a:solidFill>
              </a:rPr>
              <a:t>Solar</a:t>
            </a: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Energy </a:t>
            </a:r>
          </a:p>
          <a:p>
            <a:pPr marL="0" marR="0" lvl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3546" b="1" dirty="0">
                <a:solidFill>
                  <a:srgbClr val="90040B"/>
                </a:solidFill>
              </a:rPr>
              <a:t>                                      </a:t>
            </a: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546" b="0" baseline="-250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546" b="0" baseline="-250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546" b="0" baseline="-250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546" b="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3546" b="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546" b="0" baseline="-250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3546" b="0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3546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6985000" y="914400"/>
            <a:ext cx="799675" cy="849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976695"/>
            <a:ext cx="6643075" cy="452055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09600" y="381000"/>
            <a:ext cx="9015599" cy="4443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For Cellular Respiration:</a:t>
            </a: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546" baseline="-250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546" baseline="-250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546" baseline="-250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546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46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+ 6</a:t>
            </a: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546" baseline="-250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546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          </a:t>
            </a:r>
            <a:r>
              <a:rPr lang="en-US" sz="3546" dirty="0">
                <a:solidFill>
                  <a:srgbClr val="90040B"/>
                </a:solidFill>
              </a:rPr>
              <a:t>  </a:t>
            </a:r>
            <a:r>
              <a:rPr lang="en-US" sz="3546" b="1" dirty="0" smtClean="0">
                <a:solidFill>
                  <a:srgbClr val="90040B"/>
                </a:solidFill>
              </a:rPr>
              <a:t>Energy </a:t>
            </a:r>
            <a:r>
              <a:rPr lang="en-US" sz="3546" dirty="0">
                <a:solidFill>
                  <a:srgbClr val="90040B"/>
                </a:solidFill>
              </a:rPr>
              <a:t>+</a:t>
            </a:r>
            <a:r>
              <a:rPr lang="en-US" sz="3546" b="1" dirty="0">
                <a:solidFill>
                  <a:srgbClr val="90040B"/>
                </a:solidFill>
              </a:rPr>
              <a:t> </a:t>
            </a:r>
            <a:r>
              <a:rPr lang="en-US" sz="3546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3546" baseline="-250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546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+ 6</a:t>
            </a: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546" baseline="-250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</a:p>
          <a:p>
            <a:pPr marL="0" marR="0" indent="0" algn="l" rtl="0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2213" b="1" i="1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3546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3937000" y="1143000"/>
            <a:ext cx="812321" cy="75043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16" y="2057399"/>
            <a:ext cx="7592052" cy="516632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#9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5225" y="1362050"/>
            <a:ext cx="4358999" cy="58157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Time to add drawings on the inside of the foldable as shown. </a:t>
            </a:r>
          </a:p>
          <a:p>
            <a:pPr marL="0" marR="0" indent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endParaRPr sz="2000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90040B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The drawings go in the bottom 2/3rds of each side. The process of photosynthesis on one side and the process of cellular respiration on the other. Check carefully that you are on the correct side. </a:t>
            </a:r>
          </a:p>
          <a:p>
            <a:pPr marL="0" marR="0" indent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endParaRPr sz="2000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7780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90040B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Be creative in how you depict each process.</a:t>
            </a:r>
          </a:p>
          <a:p>
            <a:pPr marR="0" lvl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endParaRPr sz="2000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90040B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Draw lightly as you are likely to make important changes in the process of perfecting your foldable.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50" y="2198317"/>
            <a:ext cx="4991015" cy="322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0"/>
            <a:ext cx="8636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602145" y="3962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Glucose</a:t>
            </a:r>
            <a:endParaRPr lang="en-US" sz="2000" b="1" dirty="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762000"/>
            <a:ext cx="917802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0" y="1143864"/>
            <a:ext cx="9567325" cy="617889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14525" y="224976"/>
            <a:ext cx="9015599" cy="621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Here’s a sample of </a:t>
            </a:r>
            <a:r>
              <a:rPr lang="en-US" sz="3111" b="1">
                <a:solidFill>
                  <a:srgbClr val="90040B"/>
                </a:solidFill>
              </a:rPr>
              <a:t>the</a:t>
            </a:r>
            <a:r>
              <a:rPr lang="en-US" sz="3111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final product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Step #1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8485" y="1865275"/>
            <a:ext cx="4487400" cy="5002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Fold the construction paper in half – hamburger style. 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921" y="1927342"/>
            <a:ext cx="5774878" cy="4334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#2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95974" y="1441000"/>
            <a:ext cx="4358999" cy="42465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Open the folded paper up again. </a:t>
            </a:r>
          </a:p>
          <a:p>
            <a:pPr marR="0" lvl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Divide the paper into 3 equal parts, as shown. Use a ruler. Make tiny marks that you can erase later.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4975" y="1586331"/>
            <a:ext cx="5268471" cy="3955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#3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55525" y="1867175"/>
            <a:ext cx="4358999" cy="5002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Open the foldable up again. </a:t>
            </a: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This time fold each half side in half, as shown.</a:t>
            </a:r>
            <a:r>
              <a:rPr lang="en-US" sz="2666" b="1" i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328" y="1975858"/>
            <a:ext cx="5396905" cy="40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#4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2300" y="1399147"/>
            <a:ext cx="4358999" cy="56022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Open the foldable once again.</a:t>
            </a:r>
          </a:p>
          <a:p>
            <a:pPr marR="0" lvl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Take the upper 1/3 division and divide that in half. </a:t>
            </a:r>
          </a:p>
          <a:p>
            <a:pPr marR="0" lvl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Trace lines across the two divisions in the upper 1/3 of the paper. See example.</a:t>
            </a: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i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46350"/>
            <a:ext cx="5411169" cy="4061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#5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41175" y="1870050"/>
            <a:ext cx="4358999" cy="5002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Cut across the lines that you made. </a:t>
            </a:r>
            <a:r>
              <a:rPr lang="en-US" sz="2666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(Be careful to cut no farther than what’s been shown on the example.)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1775" y="1934076"/>
            <a:ext cx="5589954" cy="4194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72212" y="170800"/>
            <a:ext cx="9015599" cy="1243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#6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07026" y="1261212"/>
            <a:ext cx="5258099" cy="59588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Take the construction paper and fold along the folds as shown.</a:t>
            </a:r>
          </a:p>
          <a:p>
            <a:pPr marR="0" lvl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81000" marR="0" lvl="0" indent="-220133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Begin writing down the information as given in the example.</a:t>
            </a:r>
          </a:p>
          <a:p>
            <a:pPr marR="0" lvl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Remember, one side of the foldable is about photosynthesis and the other about cellular respiration.</a:t>
            </a: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51" y="1414773"/>
            <a:ext cx="4473736" cy="596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0"/>
            <a:ext cx="5715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01600" y="0"/>
            <a:ext cx="4358900" cy="68996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</a:p>
          <a:p>
            <a:pPr marL="0" marR="0" indent="0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 b="1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90040B"/>
              </a:buClr>
              <a:buSzPct val="92592"/>
              <a:buFont typeface="Arial"/>
              <a:buChar char="●"/>
            </a:pPr>
            <a:r>
              <a:rPr lang="en-US" sz="2400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Top Row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>
                <a:solidFill>
                  <a:srgbClr val="90040B"/>
                </a:solidFill>
              </a:rPr>
              <a:t>"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The raw materials, product</a:t>
            </a:r>
            <a:r>
              <a:rPr lang="en-US" sz="2400" dirty="0">
                <a:solidFill>
                  <a:srgbClr val="90040B"/>
                </a:solidFill>
              </a:rPr>
              <a:t> and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90040B"/>
                </a:solidFill>
              </a:rPr>
              <a:t>waste 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products of the process of photosynthesis</a:t>
            </a:r>
            <a:r>
              <a:rPr lang="en-US" sz="2400" dirty="0">
                <a:solidFill>
                  <a:srgbClr val="90040B"/>
                </a:solidFill>
              </a:rPr>
              <a:t>"</a:t>
            </a:r>
          </a:p>
          <a:p>
            <a:pPr marL="0" marR="0" indent="0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90040B"/>
              </a:buClr>
              <a:buSzPct val="92592"/>
              <a:buFont typeface="Arial"/>
              <a:buChar char="●"/>
            </a:pPr>
            <a:r>
              <a:rPr lang="en-US" sz="2400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Middle Row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 smtClean="0">
                <a:solidFill>
                  <a:srgbClr val="90040B"/>
                </a:solidFill>
              </a:rPr>
              <a:t>”</a:t>
            </a:r>
            <a:r>
              <a:rPr lang="en-US" sz="24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The chemical formula of Photosynthesis</a:t>
            </a:r>
            <a:r>
              <a:rPr lang="en-US" sz="2400" dirty="0" smtClean="0">
                <a:solidFill>
                  <a:srgbClr val="90040B"/>
                </a:solidFill>
              </a:rPr>
              <a:t>"</a:t>
            </a:r>
            <a:endParaRPr lang="en-US" sz="2400" dirty="0">
              <a:solidFill>
                <a:srgbClr val="90040B"/>
              </a:solidFill>
            </a:endParaRPr>
          </a:p>
          <a:p>
            <a:pPr marL="0" marR="0" indent="0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90040B"/>
              </a:buClr>
              <a:buSzPct val="92592"/>
              <a:buFont typeface="Arial"/>
              <a:buChar char="●"/>
            </a:pPr>
            <a:r>
              <a:rPr lang="en-US" sz="2400" b="1" dirty="0">
                <a:solidFill>
                  <a:srgbClr val="90040B"/>
                </a:solidFill>
              </a:rPr>
              <a:t>Bottom </a:t>
            </a:r>
            <a:r>
              <a:rPr lang="en-US" sz="2400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Row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“The process that uses light energy from the sun together with carbon dioxide and water to make glucose and oxygen.</a:t>
            </a:r>
            <a:endParaRPr lang="en-US" sz="2400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" y="0"/>
            <a:ext cx="5715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725574" y="1"/>
            <a:ext cx="4358999" cy="74940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CELLULAR </a:t>
            </a:r>
            <a:r>
              <a:rPr lang="en-US" sz="266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RESPIRATION</a:t>
            </a:r>
            <a:endParaRPr sz="2666" b="1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111111"/>
              <a:buFont typeface="Arial"/>
              <a:buChar char="●"/>
            </a:pPr>
            <a:r>
              <a:rPr lang="en-US" sz="2400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Top Row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>
                <a:solidFill>
                  <a:srgbClr val="90040B"/>
                </a:solidFill>
              </a:rPr>
              <a:t>"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The raw materials, product and waste products of the process of cellular respiration</a:t>
            </a:r>
            <a:r>
              <a:rPr lang="en-US" sz="2400" dirty="0">
                <a:solidFill>
                  <a:srgbClr val="90040B"/>
                </a:solidFill>
              </a:rPr>
              <a:t>"</a:t>
            </a:r>
          </a:p>
          <a:p>
            <a:pPr marL="0" marR="0" indent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111111"/>
              <a:buFont typeface="Arial"/>
              <a:buChar char="●"/>
            </a:pPr>
            <a:r>
              <a:rPr lang="en-US" sz="2400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Middle Row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>
                <a:solidFill>
                  <a:srgbClr val="90040B"/>
                </a:solidFill>
              </a:rPr>
              <a:t>"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dirty="0">
                <a:solidFill>
                  <a:srgbClr val="90040B"/>
                </a:solidFill>
              </a:rPr>
              <a:t>Chemical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Formula for Cellular Respiration</a:t>
            </a:r>
            <a:r>
              <a:rPr lang="en-US" sz="2400" dirty="0">
                <a:solidFill>
                  <a:srgbClr val="90040B"/>
                </a:solidFill>
              </a:rPr>
              <a:t>"</a:t>
            </a:r>
          </a:p>
          <a:p>
            <a:pPr marL="0" marR="0" indent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111111"/>
              <a:buFont typeface="Arial"/>
              <a:buChar char="●"/>
            </a:pPr>
            <a:r>
              <a:rPr lang="en-US" sz="2400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Bottom Row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The process in wh</a:t>
            </a:r>
            <a:r>
              <a:rPr lang="en-US" sz="2400" dirty="0" smtClean="0">
                <a:solidFill>
                  <a:srgbClr val="90040B"/>
                </a:solidFill>
              </a:rPr>
              <a:t>ich the cells of living things break down the organic compound glucose with oxygen to produce carbon dioxide, water &amp; energy.</a:t>
            </a:r>
            <a:endParaRPr lang="en-US" sz="2400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486</Words>
  <Application>Microsoft Macintosh PowerPoint</Application>
  <PresentationFormat>Custom</PresentationFormat>
  <Paragraphs>69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trebuchet ms</vt:lpstr>
      <vt:lpstr>Arial</vt:lpstr>
      <vt:lpstr>Custom Theme</vt:lpstr>
      <vt:lpstr>Photosynthesis &amp; Cellular Respiration  step-by-step guide to a foldable</vt:lpstr>
      <vt:lpstr>Step #1</vt:lpstr>
      <vt:lpstr>Step #2</vt:lpstr>
      <vt:lpstr>Step #3</vt:lpstr>
      <vt:lpstr>Step #4</vt:lpstr>
      <vt:lpstr>Step #5</vt:lpstr>
      <vt:lpstr>Step #6</vt:lpstr>
      <vt:lpstr>PowerPoint Presentation</vt:lpstr>
      <vt:lpstr>PowerPoint Presentation</vt:lpstr>
      <vt:lpstr>Step #7</vt:lpstr>
      <vt:lpstr>PowerPoint Presentation</vt:lpstr>
      <vt:lpstr>PowerPoint Presentation</vt:lpstr>
      <vt:lpstr>Step #8</vt:lpstr>
      <vt:lpstr>PowerPoint Presentation</vt:lpstr>
      <vt:lpstr>PowerPoint Presentation</vt:lpstr>
      <vt:lpstr>Step #9</vt:lpstr>
      <vt:lpstr>PowerPoint Presentation</vt:lpstr>
      <vt:lpstr>PowerPoint Presentation</vt:lpstr>
      <vt:lpstr>Here’s a sample of the final product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&amp; Cellular Respiration  step-by-step guide to a foldable display by Mr. Rojas</dc:title>
  <dc:creator>English</dc:creator>
  <cp:lastModifiedBy>Anisa Scholes</cp:lastModifiedBy>
  <cp:revision>10</cp:revision>
  <cp:lastPrinted>2015-02-27T17:12:53Z</cp:lastPrinted>
  <dcterms:modified xsi:type="dcterms:W3CDTF">2016-03-14T14:51:05Z</dcterms:modified>
</cp:coreProperties>
</file>