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8" r:id="rId5"/>
    <p:sldId id="262" r:id="rId6"/>
    <p:sldId id="267" r:id="rId7"/>
    <p:sldId id="259" r:id="rId8"/>
    <p:sldId id="261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53AA-65FC-4159-804A-8AB5A7D90575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87A02-D8B5-4B4C-A64C-F97C7D5F85CF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53AA-65FC-4159-804A-8AB5A7D90575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87A02-D8B5-4B4C-A64C-F97C7D5F85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53AA-65FC-4159-804A-8AB5A7D90575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87A02-D8B5-4B4C-A64C-F97C7D5F85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53AA-65FC-4159-804A-8AB5A7D90575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87A02-D8B5-4B4C-A64C-F97C7D5F85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53AA-65FC-4159-804A-8AB5A7D90575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87A02-D8B5-4B4C-A64C-F97C7D5F85C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53AA-65FC-4159-804A-8AB5A7D90575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87A02-D8B5-4B4C-A64C-F97C7D5F85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53AA-65FC-4159-804A-8AB5A7D90575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87A02-D8B5-4B4C-A64C-F97C7D5F85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53AA-65FC-4159-804A-8AB5A7D90575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87A02-D8B5-4B4C-A64C-F97C7D5F85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53AA-65FC-4159-804A-8AB5A7D90575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87A02-D8B5-4B4C-A64C-F97C7D5F85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53AA-65FC-4159-804A-8AB5A7D90575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87A02-D8B5-4B4C-A64C-F97C7D5F85CF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53AA-65FC-4159-804A-8AB5A7D90575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87A02-D8B5-4B4C-A64C-F97C7D5F85CF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6E553AA-65FC-4159-804A-8AB5A7D90575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3E87A02-D8B5-4B4C-A64C-F97C7D5F85C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biology-online.org/dictionary/Ancesto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4JUJdZdDQo?list=PLKhCQvsA9j0Yw537-h_OvnOHzNF22opb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VVldxxbWi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hZeE7Att_s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Evolution and Biological Diversity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42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DNA Similarities</a:t>
            </a:r>
          </a:p>
          <a:p>
            <a:endParaRPr lang="en-US" sz="3600" dirty="0"/>
          </a:p>
          <a:p>
            <a:endParaRPr 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438400"/>
            <a:ext cx="5486400" cy="402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635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Homologous Structures- </a:t>
            </a:r>
            <a:r>
              <a:rPr lang="en-US" sz="3200" dirty="0"/>
              <a:t>derived from a common </a:t>
            </a:r>
            <a:r>
              <a:rPr lang="en-US" sz="3200" u="sng" dirty="0">
                <a:hlinkClick r:id="rId2" tooltip="Ancestor"/>
              </a:rPr>
              <a:t>ancestor</a:t>
            </a:r>
            <a:endParaRPr lang="en-US" sz="3200" u="sng" dirty="0" smtClean="0"/>
          </a:p>
          <a:p>
            <a:endParaRPr lang="en-US" sz="3200" dirty="0"/>
          </a:p>
          <a:p>
            <a:endParaRPr lang="en-US" sz="3200" dirty="0" smtClean="0"/>
          </a:p>
          <a:p>
            <a:pPr lvl="1"/>
            <a:endParaRPr lang="en-US" dirty="0"/>
          </a:p>
        </p:txBody>
      </p:sp>
      <p:pic>
        <p:nvPicPr>
          <p:cNvPr id="3074" name="Picture 2" descr="http://biology-forums.com/gallery/33_12_07_11_4_07_15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86000"/>
            <a:ext cx="4270585" cy="417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3199"/>
            <a:ext cx="4040449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51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5638800" cy="45259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Vestigial Structures- </a:t>
            </a:r>
            <a:r>
              <a:rPr lang="en-US" sz="3600" b="1" dirty="0"/>
              <a:t>structure</a:t>
            </a:r>
            <a:r>
              <a:rPr lang="en-US" sz="3600" dirty="0"/>
              <a:t> in an organism that has lost all or most of its original function</a:t>
            </a:r>
            <a:endParaRPr lang="en-US" sz="3600" dirty="0" smtClean="0"/>
          </a:p>
          <a:p>
            <a:endParaRPr lang="en-US" sz="36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38600"/>
            <a:ext cx="437171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511336"/>
            <a:ext cx="3174260" cy="23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157" y="2209800"/>
            <a:ext cx="248602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24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920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651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Changes </a:t>
            </a:r>
            <a:r>
              <a:rPr lang="en-US" sz="2800" dirty="0"/>
              <a:t>to environments may stress organisms.  The organisms best adapted to the new environment will survive and reproduce in greater numbers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3307687" cy="272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819400"/>
            <a:ext cx="21717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743200"/>
            <a:ext cx="2282015" cy="304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30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Changes to environments can be natural or human-caused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climate </a:t>
            </a:r>
            <a:r>
              <a:rPr lang="en-US" sz="2800" dirty="0" smtClean="0"/>
              <a:t>changes </a:t>
            </a:r>
          </a:p>
          <a:p>
            <a:pPr algn="ctr"/>
            <a:r>
              <a:rPr lang="en-US" sz="2800" dirty="0" smtClean="0"/>
              <a:t>shifts </a:t>
            </a:r>
            <a:r>
              <a:rPr lang="en-US" sz="2800" dirty="0"/>
              <a:t>in landmasses due to plate tectonics </a:t>
            </a:r>
            <a:endParaRPr lang="en-US" sz="2800" dirty="0" smtClean="0"/>
          </a:p>
          <a:p>
            <a:pPr algn="ctr"/>
            <a:r>
              <a:rPr lang="en-US" sz="2800" dirty="0" smtClean="0"/>
              <a:t>Farming</a:t>
            </a:r>
          </a:p>
          <a:p>
            <a:pPr algn="ctr"/>
            <a:r>
              <a:rPr lang="en-US" sz="2800" dirty="0" smtClean="0"/>
              <a:t>logging </a:t>
            </a:r>
          </a:p>
          <a:p>
            <a:pPr algn="ctr"/>
            <a:r>
              <a:rPr lang="en-US" sz="2800" dirty="0" smtClean="0"/>
              <a:t>hunting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393" y="4114800"/>
            <a:ext cx="40576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19400"/>
            <a:ext cx="2593831" cy="1795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90800"/>
            <a:ext cx="2503343" cy="197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018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Selection</a:t>
            </a:r>
            <a:endParaRPr lang="en-US" dirty="0"/>
          </a:p>
        </p:txBody>
      </p:sp>
      <p:pic>
        <p:nvPicPr>
          <p:cNvPr id="4" name="64JUJdZdDQo?list=PLKhCQvsA9j0Yw537-h_OvnOHzNF22opbU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14866" y="1524000"/>
            <a:ext cx="8263466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78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roduces </a:t>
            </a:r>
            <a:r>
              <a:rPr lang="en-US" dirty="0"/>
              <a:t>organisms best suited to their natural environments.</a:t>
            </a:r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73" y="2286000"/>
            <a:ext cx="2990850" cy="323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98298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073" y="1981200"/>
            <a:ext cx="28575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7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Peppered Moths</a:t>
            </a:r>
            <a:endParaRPr lang="en-US" dirty="0"/>
          </a:p>
        </p:txBody>
      </p:sp>
      <p:pic>
        <p:nvPicPr>
          <p:cNvPr id="4" name="sVVldxxbWig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" y="1676400"/>
            <a:ext cx="8204199" cy="461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3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•Species </a:t>
            </a:r>
            <a:r>
              <a:rPr lang="en-US" sz="2800" dirty="0"/>
              <a:t>with the greatest variation in their genetic material will have the greatest potential for adaptation.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64730"/>
            <a:ext cx="2895600" cy="2173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352" y="26670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951345"/>
            <a:ext cx="4367047" cy="253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497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Selective Breeding (artificial selection)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b="1" dirty="0" smtClean="0"/>
              <a:t>Has had a dramatic </a:t>
            </a:r>
            <a:r>
              <a:rPr lang="en-US" b="1" dirty="0"/>
              <a:t>e</a:t>
            </a:r>
            <a:r>
              <a:rPr lang="en-US" b="1" dirty="0" smtClean="0"/>
              <a:t>ffect </a:t>
            </a:r>
            <a:r>
              <a:rPr lang="en-US" b="1" dirty="0"/>
              <a:t>on the appearance and usefulness of farm animals.  </a:t>
            </a:r>
            <a:endParaRPr lang="en-US" b="1" dirty="0" smtClean="0"/>
          </a:p>
          <a:p>
            <a:r>
              <a:rPr lang="en-US" b="1" dirty="0" smtClean="0"/>
              <a:t>Cows</a:t>
            </a:r>
            <a:r>
              <a:rPr lang="en-US" b="1" dirty="0"/>
              <a:t>, pigs and chickens produce more meat per animal than ever before.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9000"/>
            <a:ext cx="33528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08412"/>
            <a:ext cx="2819400" cy="2522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914713"/>
            <a:ext cx="2404435" cy="361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49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u="sng" dirty="0" smtClean="0"/>
              <a:t>Fossils (dating)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preserved remains or traces of organisms that lived long ago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Evidence of evolution!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Fossil record- the record of life that unfolded over four </a:t>
            </a:r>
            <a:r>
              <a:rPr lang="en-US">
                <a:solidFill>
                  <a:schemeClr val="bg2">
                    <a:lumMod val="50000"/>
                  </a:schemeClr>
                </a:solidFill>
              </a:rPr>
              <a:t>billion </a:t>
            </a:r>
            <a:r>
              <a:rPr lang="en-US" smtClean="0">
                <a:solidFill>
                  <a:schemeClr val="bg2">
                    <a:lumMod val="50000"/>
                  </a:schemeClr>
                </a:solidFill>
              </a:rPr>
              <a:t>years</a:t>
            </a:r>
            <a:endParaRPr lang="en-US" u="sng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0"/>
            <a:ext cx="3919537" cy="333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hZeE7Att_s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343400" y="3200400"/>
            <a:ext cx="4470400" cy="333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92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4609</TotalTime>
  <Words>163</Words>
  <Application>Microsoft Office PowerPoint</Application>
  <PresentationFormat>On-screen Show (4:3)</PresentationFormat>
  <Paragraphs>30</Paragraphs>
  <Slides>12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Thatch</vt:lpstr>
      <vt:lpstr>Evolution and Biological Diversity</vt:lpstr>
      <vt:lpstr>Natural Selection</vt:lpstr>
      <vt:lpstr>Changes to environments can be natural or human-caused</vt:lpstr>
      <vt:lpstr>Natural Selection</vt:lpstr>
      <vt:lpstr>Natural Selection</vt:lpstr>
      <vt:lpstr>Peppered Moths</vt:lpstr>
      <vt:lpstr>Biodiversity</vt:lpstr>
      <vt:lpstr>Selective Breeding (artificial selection)</vt:lpstr>
      <vt:lpstr>Evidence </vt:lpstr>
      <vt:lpstr>Evidence</vt:lpstr>
      <vt:lpstr>Evidence</vt:lpstr>
      <vt:lpstr>Evidence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English</dc:creator>
  <cp:lastModifiedBy>Heath</cp:lastModifiedBy>
  <cp:revision>20</cp:revision>
  <dcterms:created xsi:type="dcterms:W3CDTF">2015-01-06T18:10:07Z</dcterms:created>
  <dcterms:modified xsi:type="dcterms:W3CDTF">2016-12-01T17:15:52Z</dcterms:modified>
</cp:coreProperties>
</file>