
<file path=[Content_Types].xml><?xml version="1.0" encoding="utf-8"?>
<Types xmlns="http://schemas.openxmlformats.org/package/2006/content-types">
  <Default Extension="xml" ContentType="application/xml"/>
  <Default Extension="jpeg" ContentType="image/jpeg"/>
  <Default Extension="png" ContentType="image/png"/>
  <Default Extension="wdp" ContentType="image/vnd.ms-photo"/>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4" r:id="rId1"/>
  </p:sldMasterIdLst>
  <p:notesMasterIdLst>
    <p:notesMasterId r:id="rId10"/>
  </p:notesMasterIdLst>
  <p:sldIdLst>
    <p:sldId id="256" r:id="rId2"/>
    <p:sldId id="257" r:id="rId3"/>
    <p:sldId id="258" r:id="rId4"/>
    <p:sldId id="259" r:id="rId5"/>
    <p:sldId id="260" r:id="rId6"/>
    <p:sldId id="261" r:id="rId7"/>
    <p:sldId id="264" r:id="rId8"/>
    <p:sldId id="265"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48"/>
    <p:restoredTop sz="94674"/>
  </p:normalViewPr>
  <p:slideViewPr>
    <p:cSldViewPr snapToGrid="0" snapToObjects="1">
      <p:cViewPr varScale="1">
        <p:scale>
          <a:sx n="103" d="100"/>
          <a:sy n="103" d="100"/>
        </p:scale>
        <p:origin x="192" y="7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1CC739-DB55-3343-8945-0986AC3451E6}" type="datetimeFigureOut">
              <a:rPr lang="en-US" smtClean="0"/>
              <a:t>11/22/16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AA4577-A7B0-7747-8235-C54A3842F35F}" type="slidenum">
              <a:rPr lang="en-US" smtClean="0"/>
              <a:t>‹#›</a:t>
            </a:fld>
            <a:endParaRPr lang="en-US"/>
          </a:p>
        </p:txBody>
      </p:sp>
    </p:spTree>
    <p:extLst>
      <p:ext uri="{BB962C8B-B14F-4D97-AF65-F5344CB8AC3E}">
        <p14:creationId xmlns:p14="http://schemas.microsoft.com/office/powerpoint/2010/main" val="11881522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91815E92-53CA-094D-9DAE-8B0C7E88E98D}" type="slidenum">
              <a:rPr lang="en-US" altLang="en-US" sz="1200"/>
              <a:pPr/>
              <a:t>7</a:t>
            </a:fld>
            <a:endParaRPr lang="en-US" altLang="en-US" sz="1200"/>
          </a:p>
        </p:txBody>
      </p:sp>
      <p:sp>
        <p:nvSpPr>
          <p:cNvPr id="94211" name="Rectangle 2"/>
          <p:cNvSpPr>
            <a:spLocks noChangeArrowheads="1" noTextEdit="1"/>
          </p:cNvSpPr>
          <p:nvPr>
            <p:ph type="sldImg"/>
          </p:nvPr>
        </p:nvSpPr>
        <p:spPr>
          <a:ln/>
        </p:spPr>
      </p:sp>
      <p:sp>
        <p:nvSpPr>
          <p:cNvPr id="94212" name="Rectangle 3"/>
          <p:cNvSpPr>
            <a:spLocks noGrp="1" noChangeArrowheads="1"/>
          </p:cNvSpPr>
          <p:nvPr>
            <p:ph type="body" idx="1"/>
          </p:nvPr>
        </p:nvSpPr>
        <p:spPr>
          <a:noFill/>
        </p:spPr>
        <p:txBody>
          <a:bodyPr/>
          <a:lstStyle/>
          <a:p>
            <a:pPr algn="just" eaLnBrk="1" hangingPunct="1"/>
            <a:r>
              <a:rPr lang="en-US" altLang="en-US" b="1">
                <a:latin typeface="Times New Roman" charset="0"/>
                <a:ea typeface="ＭＳ Ｐゴシック" charset="-128"/>
              </a:rPr>
              <a:t>Why Do Volcanic Eruptions Occur?</a:t>
            </a:r>
          </a:p>
          <a:p>
            <a:pPr algn="just" eaLnBrk="1" hangingPunct="1">
              <a:buFontTx/>
              <a:buChar char="•"/>
            </a:pPr>
            <a:r>
              <a:rPr lang="en-US" altLang="en-US">
                <a:latin typeface="Times New Roman" charset="0"/>
                <a:ea typeface="ＭＳ Ｐゴシック" charset="-128"/>
              </a:rPr>
              <a:t>High temperature of the Earth</a:t>
            </a:r>
            <a:r>
              <a:rPr lang="en-US" altLang="en-US">
                <a:ea typeface="ＭＳ Ｐゴシック" charset="-128"/>
              </a:rPr>
              <a:t>’</a:t>
            </a:r>
            <a:r>
              <a:rPr lang="en-US" altLang="en-US">
                <a:latin typeface="Times New Roman" charset="0"/>
                <a:ea typeface="ＭＳ Ｐゴシック" charset="-128"/>
              </a:rPr>
              <a:t>s interior</a:t>
            </a:r>
          </a:p>
          <a:p>
            <a:pPr lvl="1" algn="just" eaLnBrk="1" hangingPunct="1">
              <a:buFontTx/>
              <a:buChar char="•"/>
            </a:pPr>
            <a:r>
              <a:rPr lang="en-US" altLang="en-US">
                <a:latin typeface="Times New Roman" charset="0"/>
                <a:ea typeface="ＭＳ Ｐゴシック" charset="-128"/>
              </a:rPr>
              <a:t>Melting of lower crust and mantle = molten rock = magma</a:t>
            </a:r>
          </a:p>
          <a:p>
            <a:pPr lvl="1" algn="just" eaLnBrk="1" hangingPunct="1">
              <a:buFontTx/>
              <a:buChar char="•"/>
            </a:pPr>
            <a:r>
              <a:rPr lang="en-US" altLang="en-US">
                <a:latin typeface="Times New Roman" charset="0"/>
                <a:ea typeface="ＭＳ Ｐゴシック" charset="-128"/>
              </a:rPr>
              <a:t>At depths &gt; 20 km the temperature = 800-1,600 degrees Celsius</a:t>
            </a:r>
          </a:p>
          <a:p>
            <a:pPr lvl="1" algn="just" eaLnBrk="1" hangingPunct="1">
              <a:buFontTx/>
              <a:buChar char="•"/>
            </a:pPr>
            <a:r>
              <a:rPr lang="en-US" altLang="en-US">
                <a:latin typeface="Times New Roman" charset="0"/>
                <a:ea typeface="ＭＳ Ｐゴシック" charset="-128"/>
              </a:rPr>
              <a:t>The density of the magma is less than the crustal rock, therefore it rises to the surface</a:t>
            </a:r>
          </a:p>
          <a:p>
            <a:pPr algn="just" eaLnBrk="1" hangingPunct="1">
              <a:buFontTx/>
              <a:buChar char="•"/>
            </a:pPr>
            <a:r>
              <a:rPr lang="en-US" altLang="en-US">
                <a:latin typeface="Times New Roman" charset="0"/>
                <a:ea typeface="ＭＳ Ｐゴシック" charset="-128"/>
              </a:rPr>
              <a:t>Source of this heat?</a:t>
            </a:r>
          </a:p>
          <a:p>
            <a:pPr lvl="1" algn="just" eaLnBrk="1" hangingPunct="1">
              <a:buFontTx/>
              <a:buChar char="•"/>
            </a:pPr>
            <a:r>
              <a:rPr lang="en-US" altLang="en-US">
                <a:latin typeface="Times New Roman" charset="0"/>
                <a:ea typeface="ＭＳ Ｐゴシック" charset="-128"/>
              </a:rPr>
              <a:t>Residual from the cooling of the Earth (&amp; solar system)</a:t>
            </a:r>
          </a:p>
          <a:p>
            <a:pPr lvl="1" algn="just" eaLnBrk="1" hangingPunct="1">
              <a:buFontTx/>
              <a:buChar char="•"/>
            </a:pPr>
            <a:r>
              <a:rPr lang="en-US" altLang="en-US">
                <a:latin typeface="Times New Roman" charset="0"/>
                <a:ea typeface="ＭＳ Ｐゴシック" charset="-128"/>
              </a:rPr>
              <a:t>Radioactive decay</a:t>
            </a:r>
          </a:p>
          <a:p>
            <a:pPr lvl="1" algn="just" eaLnBrk="1" hangingPunct="1">
              <a:buFontTx/>
              <a:buChar char="•"/>
            </a:pPr>
            <a:r>
              <a:rPr lang="en-US" altLang="en-US">
                <a:latin typeface="Times New Roman" charset="0"/>
                <a:ea typeface="ＭＳ Ｐゴシック" charset="-128"/>
              </a:rPr>
              <a:t>Convection in the mantle</a:t>
            </a:r>
          </a:p>
          <a:p>
            <a:pPr lvl="2" algn="just" eaLnBrk="1" hangingPunct="1"/>
            <a:r>
              <a:rPr lang="en-US" altLang="en-US">
                <a:latin typeface="Times New Roman" charset="0"/>
                <a:ea typeface="ＭＳ Ｐゴシック" charset="-128"/>
              </a:rPr>
              <a:t>- Brings hot rock up from near the interior of the Earth and returns cooler material towards the centre of the Earth for reheating.</a:t>
            </a:r>
          </a:p>
          <a:p>
            <a:pPr lvl="1" algn="just" eaLnBrk="1" hangingPunct="1">
              <a:buFontTx/>
              <a:buChar char="-"/>
            </a:pPr>
            <a:r>
              <a:rPr lang="en-US" altLang="en-US">
                <a:latin typeface="Times New Roman" charset="0"/>
                <a:ea typeface="ＭＳ Ｐゴシック" charset="-128"/>
              </a:rPr>
              <a:t>Shock/impact melting</a:t>
            </a:r>
          </a:p>
          <a:p>
            <a:pPr lvl="2" algn="just" eaLnBrk="1" hangingPunct="1">
              <a:buFontTx/>
              <a:buChar char="-"/>
            </a:pPr>
            <a:r>
              <a:rPr lang="en-US" altLang="en-US">
                <a:latin typeface="Times New Roman" charset="0"/>
                <a:ea typeface="ＭＳ Ｐゴシック" charset="-128"/>
              </a:rPr>
              <a:t>E.g. meteorite impacts produce instantaneous heat and melting from high energy collisions</a:t>
            </a:r>
          </a:p>
          <a:p>
            <a:pPr algn="just" eaLnBrk="1" hangingPunct="1">
              <a:buFontTx/>
              <a:buChar char="-"/>
            </a:pPr>
            <a:endParaRPr lang="en-US" altLang="en-US">
              <a:latin typeface="Times New Roman" charset="0"/>
              <a:ea typeface="ＭＳ Ｐゴシック" charset="-128"/>
            </a:endParaRPr>
          </a:p>
          <a:p>
            <a:pPr algn="just" eaLnBrk="1" hangingPunct="1">
              <a:buFontTx/>
              <a:buChar char="-"/>
            </a:pPr>
            <a:r>
              <a:rPr lang="en-US" altLang="en-US">
                <a:latin typeface="Times New Roman" charset="0"/>
                <a:ea typeface="ＭＳ Ｐゴシック" charset="-128"/>
              </a:rPr>
              <a:t>Two styles of volcanic eruption: Explosive and Effusive (see next slides for further descriptions of each)</a:t>
            </a:r>
          </a:p>
          <a:p>
            <a:pPr lvl="1" algn="just" eaLnBrk="1" hangingPunct="1">
              <a:buFontTx/>
              <a:buChar char="-"/>
            </a:pPr>
            <a:r>
              <a:rPr lang="en-US" altLang="en-US">
                <a:latin typeface="Times New Roman" charset="0"/>
                <a:ea typeface="ＭＳ Ｐゴシック" charset="-128"/>
              </a:rPr>
              <a:t>Explosive: where rapidly escaping gas bubbles (= vesicles) rip apart the magma, fragmenting it.</a:t>
            </a:r>
          </a:p>
          <a:p>
            <a:pPr lvl="1" algn="just" eaLnBrk="1" hangingPunct="1">
              <a:buFontTx/>
              <a:buChar char="-"/>
            </a:pPr>
            <a:r>
              <a:rPr lang="en-US" altLang="en-US">
                <a:latin typeface="Times New Roman" charset="0"/>
                <a:ea typeface="ＭＳ Ｐゴシック" charset="-128"/>
              </a:rPr>
              <a:t>Effusive: where the magma leaks out onto the surface passively as lava flows.</a:t>
            </a:r>
          </a:p>
          <a:p>
            <a:pPr lvl="2" algn="just" eaLnBrk="1" hangingPunct="1"/>
            <a:r>
              <a:rPr lang="en-US" altLang="en-US">
                <a:latin typeface="Times New Roman" charset="0"/>
                <a:ea typeface="ＭＳ Ｐゴシック" charset="-128"/>
              </a:rPr>
              <a:t>- NOTE: Some effusive eruptions involving highly viscous lava may turn into explosive eruptions. If the magma is too viscous (sticky) it can block up the volcanic vent, trapping gas inside the volcano. If this gas builds up enough to break through the blockage an extremely dangerous explosive eruption may form. </a:t>
            </a:r>
          </a:p>
          <a:p>
            <a:pPr lvl="2" algn="just" eaLnBrk="1" hangingPunct="1"/>
            <a:r>
              <a:rPr lang="en-US" altLang="en-US">
                <a:latin typeface="Times New Roman" charset="0"/>
                <a:ea typeface="ＭＳ Ｐゴシック" charset="-128"/>
              </a:rPr>
              <a:t>- Some of the most explosive eruptions have formed this way, e.g. Pinatubo 1991</a:t>
            </a:r>
          </a:p>
        </p:txBody>
      </p:sp>
    </p:spTree>
    <p:extLst>
      <p:ext uri="{BB962C8B-B14F-4D97-AF65-F5344CB8AC3E}">
        <p14:creationId xmlns:p14="http://schemas.microsoft.com/office/powerpoint/2010/main" val="7235724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E18E295B-A9F6-9647-AC55-88F2DBDCDF39}" type="slidenum">
              <a:rPr lang="en-US" altLang="en-US" sz="1200"/>
              <a:pPr/>
              <a:t>8</a:t>
            </a:fld>
            <a:endParaRPr lang="en-US" altLang="en-US" sz="1200"/>
          </a:p>
        </p:txBody>
      </p:sp>
      <p:sp>
        <p:nvSpPr>
          <p:cNvPr id="95235" name="Rectangle 2"/>
          <p:cNvSpPr>
            <a:spLocks noChangeArrowheads="1" noTextEdit="1"/>
          </p:cNvSpPr>
          <p:nvPr>
            <p:ph type="sldImg"/>
          </p:nvPr>
        </p:nvSpPr>
        <p:spPr>
          <a:ln/>
        </p:spPr>
      </p:sp>
      <p:sp>
        <p:nvSpPr>
          <p:cNvPr id="95236" name="Rectangle 3"/>
          <p:cNvSpPr>
            <a:spLocks noGrp="1" noChangeArrowheads="1"/>
          </p:cNvSpPr>
          <p:nvPr>
            <p:ph type="body" idx="1"/>
          </p:nvPr>
        </p:nvSpPr>
        <p:spPr>
          <a:noFill/>
        </p:spPr>
        <p:txBody>
          <a:bodyPr/>
          <a:lstStyle/>
          <a:p>
            <a:pPr algn="just" eaLnBrk="1" hangingPunct="1"/>
            <a:r>
              <a:rPr lang="en-US" altLang="en-US" b="1">
                <a:latin typeface="Times New Roman" charset="0"/>
                <a:ea typeface="ＭＳ Ｐゴシック" charset="-128"/>
              </a:rPr>
              <a:t>Why Do Volcanic Eruptions Occur?</a:t>
            </a:r>
          </a:p>
          <a:p>
            <a:pPr algn="just" eaLnBrk="1" hangingPunct="1">
              <a:buFontTx/>
              <a:buChar char="•"/>
            </a:pPr>
            <a:r>
              <a:rPr lang="en-US" altLang="en-US">
                <a:latin typeface="Times New Roman" charset="0"/>
                <a:ea typeface="ＭＳ Ｐゴシック" charset="-128"/>
              </a:rPr>
              <a:t>High temperature of the Earth</a:t>
            </a:r>
            <a:r>
              <a:rPr lang="en-US" altLang="en-US">
                <a:ea typeface="ＭＳ Ｐゴシック" charset="-128"/>
              </a:rPr>
              <a:t>’</a:t>
            </a:r>
            <a:r>
              <a:rPr lang="en-US" altLang="en-US">
                <a:latin typeface="Times New Roman" charset="0"/>
                <a:ea typeface="ＭＳ Ｐゴシック" charset="-128"/>
              </a:rPr>
              <a:t>s interior</a:t>
            </a:r>
          </a:p>
          <a:p>
            <a:pPr lvl="1" algn="just" eaLnBrk="1" hangingPunct="1">
              <a:buFontTx/>
              <a:buChar char="•"/>
            </a:pPr>
            <a:r>
              <a:rPr lang="en-US" altLang="en-US">
                <a:latin typeface="Times New Roman" charset="0"/>
                <a:ea typeface="ＭＳ Ｐゴシック" charset="-128"/>
              </a:rPr>
              <a:t>Melting of lower crust and mantle = molten rock = magma</a:t>
            </a:r>
          </a:p>
          <a:p>
            <a:pPr lvl="1" algn="just" eaLnBrk="1" hangingPunct="1">
              <a:buFontTx/>
              <a:buChar char="•"/>
            </a:pPr>
            <a:r>
              <a:rPr lang="en-US" altLang="en-US">
                <a:latin typeface="Times New Roman" charset="0"/>
                <a:ea typeface="ＭＳ Ｐゴシック" charset="-128"/>
              </a:rPr>
              <a:t>At depths &gt; 20 km the temperature = 800-1,600 degrees Celsius</a:t>
            </a:r>
          </a:p>
          <a:p>
            <a:pPr lvl="1" algn="just" eaLnBrk="1" hangingPunct="1">
              <a:buFontTx/>
              <a:buChar char="•"/>
            </a:pPr>
            <a:r>
              <a:rPr lang="en-US" altLang="en-US">
                <a:latin typeface="Times New Roman" charset="0"/>
                <a:ea typeface="ＭＳ Ｐゴシック" charset="-128"/>
              </a:rPr>
              <a:t>The density of the magma is less than the crustal rock, therefore it rises to the surface</a:t>
            </a:r>
          </a:p>
          <a:p>
            <a:pPr algn="just" eaLnBrk="1" hangingPunct="1">
              <a:buFontTx/>
              <a:buChar char="•"/>
            </a:pPr>
            <a:r>
              <a:rPr lang="en-US" altLang="en-US">
                <a:latin typeface="Times New Roman" charset="0"/>
                <a:ea typeface="ＭＳ Ｐゴシック" charset="-128"/>
              </a:rPr>
              <a:t>Source of this heat?</a:t>
            </a:r>
          </a:p>
          <a:p>
            <a:pPr lvl="1" algn="just" eaLnBrk="1" hangingPunct="1">
              <a:buFontTx/>
              <a:buChar char="•"/>
            </a:pPr>
            <a:r>
              <a:rPr lang="en-US" altLang="en-US">
                <a:latin typeface="Times New Roman" charset="0"/>
                <a:ea typeface="ＭＳ Ｐゴシック" charset="-128"/>
              </a:rPr>
              <a:t>Residual from the cooling of the Earth (&amp; solar system)</a:t>
            </a:r>
          </a:p>
          <a:p>
            <a:pPr lvl="1" algn="just" eaLnBrk="1" hangingPunct="1">
              <a:buFontTx/>
              <a:buChar char="•"/>
            </a:pPr>
            <a:r>
              <a:rPr lang="en-US" altLang="en-US">
                <a:latin typeface="Times New Roman" charset="0"/>
                <a:ea typeface="ＭＳ Ｐゴシック" charset="-128"/>
              </a:rPr>
              <a:t>Radioactive decay</a:t>
            </a:r>
          </a:p>
          <a:p>
            <a:pPr lvl="1" algn="just" eaLnBrk="1" hangingPunct="1">
              <a:buFontTx/>
              <a:buChar char="•"/>
            </a:pPr>
            <a:r>
              <a:rPr lang="en-US" altLang="en-US">
                <a:latin typeface="Times New Roman" charset="0"/>
                <a:ea typeface="ＭＳ Ｐゴシック" charset="-128"/>
              </a:rPr>
              <a:t>Convection in the mantle</a:t>
            </a:r>
          </a:p>
          <a:p>
            <a:pPr lvl="2" algn="just" eaLnBrk="1" hangingPunct="1"/>
            <a:r>
              <a:rPr lang="en-US" altLang="en-US">
                <a:latin typeface="Times New Roman" charset="0"/>
                <a:ea typeface="ＭＳ Ｐゴシック" charset="-128"/>
              </a:rPr>
              <a:t>- Brings hot rock up from near the interior of the Earth and returns cooler material towards the centre of the Earth for reheating.</a:t>
            </a:r>
          </a:p>
          <a:p>
            <a:pPr lvl="1" algn="just" eaLnBrk="1" hangingPunct="1">
              <a:buFontTx/>
              <a:buChar char="-"/>
            </a:pPr>
            <a:r>
              <a:rPr lang="en-US" altLang="en-US">
                <a:latin typeface="Times New Roman" charset="0"/>
                <a:ea typeface="ＭＳ Ｐゴシック" charset="-128"/>
              </a:rPr>
              <a:t>Shock/impact melting</a:t>
            </a:r>
          </a:p>
          <a:p>
            <a:pPr lvl="2" algn="just" eaLnBrk="1" hangingPunct="1">
              <a:buFontTx/>
              <a:buChar char="-"/>
            </a:pPr>
            <a:r>
              <a:rPr lang="en-US" altLang="en-US">
                <a:latin typeface="Times New Roman" charset="0"/>
                <a:ea typeface="ＭＳ Ｐゴシック" charset="-128"/>
              </a:rPr>
              <a:t>E.g. meteorite impacts produce instantaneous heat and melting from high energy collisions</a:t>
            </a:r>
          </a:p>
          <a:p>
            <a:pPr algn="just" eaLnBrk="1" hangingPunct="1">
              <a:buFontTx/>
              <a:buChar char="-"/>
            </a:pPr>
            <a:endParaRPr lang="en-US" altLang="en-US">
              <a:latin typeface="Times New Roman" charset="0"/>
              <a:ea typeface="ＭＳ Ｐゴシック" charset="-128"/>
            </a:endParaRPr>
          </a:p>
          <a:p>
            <a:pPr algn="just" eaLnBrk="1" hangingPunct="1">
              <a:buFontTx/>
              <a:buChar char="-"/>
            </a:pPr>
            <a:r>
              <a:rPr lang="en-US" altLang="en-US">
                <a:latin typeface="Times New Roman" charset="0"/>
                <a:ea typeface="ＭＳ Ｐゴシック" charset="-128"/>
              </a:rPr>
              <a:t>Two styles of volcanic eruption: Explosive and Effusive (see next slides for further descriptions of each)</a:t>
            </a:r>
          </a:p>
          <a:p>
            <a:pPr lvl="1" algn="just" eaLnBrk="1" hangingPunct="1">
              <a:buFontTx/>
              <a:buChar char="-"/>
            </a:pPr>
            <a:r>
              <a:rPr lang="en-US" altLang="en-US">
                <a:latin typeface="Times New Roman" charset="0"/>
                <a:ea typeface="ＭＳ Ｐゴシック" charset="-128"/>
              </a:rPr>
              <a:t>Explosive: where rapidly escaping gas bubbles (= vesicles) rip apart the magma, fragmenting it.</a:t>
            </a:r>
          </a:p>
          <a:p>
            <a:pPr lvl="1" algn="just" eaLnBrk="1" hangingPunct="1">
              <a:buFontTx/>
              <a:buChar char="-"/>
            </a:pPr>
            <a:r>
              <a:rPr lang="en-US" altLang="en-US">
                <a:latin typeface="Times New Roman" charset="0"/>
                <a:ea typeface="ＭＳ Ｐゴシック" charset="-128"/>
              </a:rPr>
              <a:t>Effusive: where the magma leaks out onto the surface passively as lava flows.</a:t>
            </a:r>
          </a:p>
          <a:p>
            <a:pPr lvl="2" algn="just" eaLnBrk="1" hangingPunct="1"/>
            <a:r>
              <a:rPr lang="en-US" altLang="en-US">
                <a:latin typeface="Times New Roman" charset="0"/>
                <a:ea typeface="ＭＳ Ｐゴシック" charset="-128"/>
              </a:rPr>
              <a:t>- NOTE: Some effusive eruptions involving highly viscous lava may turn into explosive eruptions. If the magma is too viscous (sticky) it can block up the volcanic vent, trapping gas inside the volcano. If this gas builds up enough to break through the blockage an extremely dangerous explosive eruption may form. </a:t>
            </a:r>
          </a:p>
          <a:p>
            <a:pPr lvl="2" algn="just" eaLnBrk="1" hangingPunct="1"/>
            <a:r>
              <a:rPr lang="en-US" altLang="en-US">
                <a:latin typeface="Times New Roman" charset="0"/>
                <a:ea typeface="ＭＳ Ｐゴシック" charset="-128"/>
              </a:rPr>
              <a:t>- Some of the most explosive eruptions have formed this way, e.g. Pinatubo 1991</a:t>
            </a:r>
          </a:p>
        </p:txBody>
      </p:sp>
    </p:spTree>
    <p:extLst>
      <p:ext uri="{BB962C8B-B14F-4D97-AF65-F5344CB8AC3E}">
        <p14:creationId xmlns:p14="http://schemas.microsoft.com/office/powerpoint/2010/main" val="1253257485"/>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3.png"/><Relationship Id="rId5" Type="http://schemas.microsoft.com/office/2007/relationships/hdphoto" Target="../media/hdphoto1.wdp"/><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3.png"/><Relationship Id="rId5" Type="http://schemas.microsoft.com/office/2007/relationships/hdphoto" Target="../media/hdphoto1.wdp"/><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2.png"/><Relationship Id="rId5" Type="http://schemas.microsoft.com/office/2007/relationships/hdphoto" Target="../media/hdphoto1.wdp"/><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2.png"/><Relationship Id="rId5" Type="http://schemas.microsoft.com/office/2007/relationships/hdphoto" Target="../media/hdphoto1.wdp"/><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smtClean="0"/>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061B81B-115C-AD49-8054-2B2CB04C1FA7}" type="datetimeFigureOut">
              <a:rPr lang="en-US" smtClean="0"/>
              <a:t>11/22/16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2986BF52-CA10-F24D-AFC3-F8234A1ECADD}" type="slidenum">
              <a:rPr lang="en-US" smtClean="0"/>
              <a:t>‹#›</a:t>
            </a:fld>
            <a:endParaRPr lang="en-US"/>
          </a:p>
        </p:txBody>
      </p:sp>
    </p:spTree>
    <p:extLst>
      <p:ext uri="{BB962C8B-B14F-4D97-AF65-F5344CB8AC3E}">
        <p14:creationId xmlns:p14="http://schemas.microsoft.com/office/powerpoint/2010/main" val="1740277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61B81B-115C-AD49-8054-2B2CB04C1FA7}" type="datetimeFigureOut">
              <a:rPr lang="en-US" smtClean="0"/>
              <a:t>11/22/16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6BF52-CA10-F24D-AFC3-F8234A1ECADD}" type="slidenum">
              <a:rPr lang="en-US" smtClean="0"/>
              <a:t>‹#›</a:t>
            </a:fld>
            <a:endParaRPr lang="en-US"/>
          </a:p>
        </p:txBody>
      </p:sp>
    </p:spTree>
    <p:extLst>
      <p:ext uri="{BB962C8B-B14F-4D97-AF65-F5344CB8AC3E}">
        <p14:creationId xmlns:p14="http://schemas.microsoft.com/office/powerpoint/2010/main" val="4598795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061B81B-115C-AD49-8054-2B2CB04C1FA7}" type="datetimeFigureOut">
              <a:rPr lang="en-US" smtClean="0"/>
              <a:t>11/22/16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6BF52-CA10-F24D-AFC3-F8234A1ECADD}" type="slidenum">
              <a:rPr lang="en-US" smtClean="0"/>
              <a:t>‹#›</a:t>
            </a:fld>
            <a:endParaRPr lang="en-US"/>
          </a:p>
        </p:txBody>
      </p:sp>
    </p:spTree>
    <p:extLst>
      <p:ext uri="{BB962C8B-B14F-4D97-AF65-F5344CB8AC3E}">
        <p14:creationId xmlns:p14="http://schemas.microsoft.com/office/powerpoint/2010/main" val="4016151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09600" y="6245225"/>
            <a:ext cx="2844800" cy="47625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4165600" y="6245225"/>
            <a:ext cx="3860800" cy="47625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8737600" y="6245225"/>
            <a:ext cx="2844800" cy="476250"/>
          </a:xfrm>
        </p:spPr>
        <p:txBody>
          <a:bodyPr/>
          <a:lstStyle>
            <a:lvl1pPr>
              <a:defRPr/>
            </a:lvl1pPr>
          </a:lstStyle>
          <a:p>
            <a:fld id="{5FE4CFFC-4E23-7743-B2F1-3CB8F5428A14}" type="slidenum">
              <a:rPr lang="en-US" altLang="en-US"/>
              <a:pPr/>
              <a:t>‹#›</a:t>
            </a:fld>
            <a:endParaRPr lang="en-US" altLang="en-US"/>
          </a:p>
        </p:txBody>
      </p:sp>
    </p:spTree>
    <p:extLst>
      <p:ext uri="{BB962C8B-B14F-4D97-AF65-F5344CB8AC3E}">
        <p14:creationId xmlns:p14="http://schemas.microsoft.com/office/powerpoint/2010/main" val="4048411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061B81B-115C-AD49-8054-2B2CB04C1FA7}" type="datetimeFigureOut">
              <a:rPr lang="en-US" smtClean="0"/>
              <a:t>11/22/16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6BF52-CA10-F24D-AFC3-F8234A1ECADD}" type="slidenum">
              <a:rPr lang="en-US" smtClean="0"/>
              <a:t>‹#›</a:t>
            </a:fld>
            <a:endParaRPr lang="en-US"/>
          </a:p>
        </p:txBody>
      </p:sp>
    </p:spTree>
    <p:extLst>
      <p:ext uri="{BB962C8B-B14F-4D97-AF65-F5344CB8AC3E}">
        <p14:creationId xmlns:p14="http://schemas.microsoft.com/office/powerpoint/2010/main" val="117964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smtClean="0"/>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E061B81B-115C-AD49-8054-2B2CB04C1FA7}" type="datetimeFigureOut">
              <a:rPr lang="en-US" smtClean="0"/>
              <a:t>11/22/16</a:t>
            </a:fld>
            <a:endParaRPr lang="en-US"/>
          </a:p>
        </p:txBody>
      </p:sp>
      <p:sp>
        <p:nvSpPr>
          <p:cNvPr id="5" name="Footer Placeholder 4"/>
          <p:cNvSpPr>
            <a:spLocks noGrp="1"/>
          </p:cNvSpPr>
          <p:nvPr>
            <p:ph type="ftr" sz="quarter" idx="11"/>
          </p:nvPr>
        </p:nvSpPr>
        <p:spPr>
          <a:xfrm>
            <a:off x="2182708" y="6272784"/>
            <a:ext cx="6327648" cy="365125"/>
          </a:xfrm>
        </p:spPr>
        <p:txBody>
          <a:bodyPr/>
          <a:lstStyle/>
          <a:p>
            <a:endParaRPr 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2986BF52-CA10-F24D-AFC3-F8234A1ECADD}" type="slidenum">
              <a:rPr lang="en-US" smtClean="0"/>
              <a:t>‹#›</a:t>
            </a:fld>
            <a:endParaRPr lang="en-US"/>
          </a:p>
        </p:txBody>
      </p:sp>
    </p:spTree>
    <p:extLst>
      <p:ext uri="{BB962C8B-B14F-4D97-AF65-F5344CB8AC3E}">
        <p14:creationId xmlns:p14="http://schemas.microsoft.com/office/powerpoint/2010/main" val="501928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061B81B-115C-AD49-8054-2B2CB04C1FA7}" type="datetimeFigureOut">
              <a:rPr lang="en-US" smtClean="0"/>
              <a:t>11/22/16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86BF52-CA10-F24D-AFC3-F8234A1ECADD}" type="slidenum">
              <a:rPr lang="en-US" smtClean="0"/>
              <a:t>‹#›</a:t>
            </a:fld>
            <a:endParaRPr lang="en-US"/>
          </a:p>
        </p:txBody>
      </p:sp>
    </p:spTree>
    <p:extLst>
      <p:ext uri="{BB962C8B-B14F-4D97-AF65-F5344CB8AC3E}">
        <p14:creationId xmlns:p14="http://schemas.microsoft.com/office/powerpoint/2010/main" val="5967357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061B81B-115C-AD49-8054-2B2CB04C1FA7}" type="datetimeFigureOut">
              <a:rPr lang="en-US" smtClean="0"/>
              <a:t>11/22/16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86BF52-CA10-F24D-AFC3-F8234A1ECADD}"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5894212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061B81B-115C-AD49-8054-2B2CB04C1FA7}" type="datetimeFigureOut">
              <a:rPr lang="en-US" smtClean="0"/>
              <a:t>11/22/16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86BF52-CA10-F24D-AFC3-F8234A1ECADD}" type="slidenum">
              <a:rPr lang="en-US" smtClean="0"/>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614901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61B81B-115C-AD49-8054-2B2CB04C1FA7}" type="datetimeFigureOut">
              <a:rPr lang="en-US" smtClean="0"/>
              <a:t>11/22/16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86BF52-CA10-F24D-AFC3-F8234A1ECADD}" type="slidenum">
              <a:rPr lang="en-US" smtClean="0"/>
              <a:t>‹#›</a:t>
            </a:fld>
            <a:endParaRPr lang="en-US"/>
          </a:p>
        </p:txBody>
      </p:sp>
    </p:spTree>
    <p:extLst>
      <p:ext uri="{BB962C8B-B14F-4D97-AF65-F5344CB8AC3E}">
        <p14:creationId xmlns:p14="http://schemas.microsoft.com/office/powerpoint/2010/main" val="5260059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61B81B-115C-AD49-8054-2B2CB04C1FA7}" type="datetimeFigureOut">
              <a:rPr lang="en-US" smtClean="0"/>
              <a:t>11/22/16</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2986BF52-CA10-F24D-AFC3-F8234A1ECADD}" type="slidenum">
              <a:rPr lang="en-US" smtClean="0"/>
              <a:t>‹#›</a:t>
            </a:fld>
            <a:endParaRPr lang="en-US"/>
          </a:p>
        </p:txBody>
      </p:sp>
    </p:spTree>
    <p:extLst>
      <p:ext uri="{BB962C8B-B14F-4D97-AF65-F5344CB8AC3E}">
        <p14:creationId xmlns:p14="http://schemas.microsoft.com/office/powerpoint/2010/main" val="1538974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303740" cy="6858000"/>
          </a:xfrm>
          <a:solidFill>
            <a:schemeClr val="tx2">
              <a:lumMod val="20000"/>
              <a:lumOff val="8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61B81B-115C-AD49-8054-2B2CB04C1FA7}" type="datetimeFigureOut">
              <a:rPr lang="en-US" smtClean="0"/>
              <a:t>11/22/16</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2986BF52-CA10-F24D-AFC3-F8234A1ECADD}" type="slidenum">
              <a:rPr lang="en-US" smtClean="0"/>
              <a:t>‹#›</a:t>
            </a:fld>
            <a:endParaRPr lang="en-US"/>
          </a:p>
        </p:txBody>
      </p:sp>
    </p:spTree>
    <p:extLst>
      <p:ext uri="{BB962C8B-B14F-4D97-AF65-F5344CB8AC3E}">
        <p14:creationId xmlns:p14="http://schemas.microsoft.com/office/powerpoint/2010/main" val="125067113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2.png"/><Relationship Id="rId15" Type="http://schemas.microsoft.com/office/2007/relationships/hdphoto" Target="../media/hdphoto1.wdp"/><Relationship Id="rId16"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E061B81B-115C-AD49-8054-2B2CB04C1FA7}" type="datetimeFigureOut">
              <a:rPr lang="en-US" smtClean="0"/>
              <a:t>11/22/16</a:t>
            </a:fld>
            <a:endParaRPr 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4">
                <a:duotone>
                  <a:schemeClr val="accent1">
                    <a:shade val="45000"/>
                    <a:satMod val="135000"/>
                  </a:schemeClr>
                  <a:prstClr val="white"/>
                </a:duotone>
                <a:extLst>
                  <a:ext uri="{BEBA8EAE-BF5A-486C-A8C5-ECC9F3942E4B}">
                    <a14:imgProps xmlns:a14="http://schemas.microsoft.com/office/drawing/2010/main">
                      <a14:imgLayer r:embed="rId1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2986BF52-CA10-F24D-AFC3-F8234A1ECADD}" type="slidenum">
              <a:rPr lang="en-US" smtClean="0"/>
              <a:t>‹#›</a:t>
            </a:fld>
            <a:endParaRPr lang="en-US"/>
          </a:p>
        </p:txBody>
      </p:sp>
    </p:spTree>
    <p:extLst>
      <p:ext uri="{BB962C8B-B14F-4D97-AF65-F5344CB8AC3E}">
        <p14:creationId xmlns:p14="http://schemas.microsoft.com/office/powerpoint/2010/main" val="104976012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5400" kern="1200" cap="all" baseline="0">
          <a:blipFill>
            <a:blip r:embed="rId16">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 Id="rId3" Type="http://schemas.openxmlformats.org/officeDocument/2006/relationships/image" Target="../media/image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 Id="rId3" Type="http://schemas.openxmlformats.org/officeDocument/2006/relationships/image" Target="../media/image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12.xml"/><Relationship Id="rId2"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5.jp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13800" dirty="0" smtClean="0"/>
              <a:t>Volcanoes</a:t>
            </a:r>
            <a:endParaRPr lang="en-US" sz="13800" dirty="0"/>
          </a:p>
        </p:txBody>
      </p:sp>
    </p:spTree>
    <p:extLst>
      <p:ext uri="{BB962C8B-B14F-4D97-AF65-F5344CB8AC3E}">
        <p14:creationId xmlns:p14="http://schemas.microsoft.com/office/powerpoint/2010/main" val="9614265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a:defRPr/>
            </a:pPr>
            <a:r>
              <a:rPr lang="en-US" b="1" dirty="0" smtClean="0"/>
              <a:t>Volcanoes </a:t>
            </a:r>
            <a:endParaRPr lang="en-US" b="1" dirty="0"/>
          </a:p>
        </p:txBody>
      </p:sp>
      <p:sp>
        <p:nvSpPr>
          <p:cNvPr id="9219" name="Rectangle 3"/>
          <p:cNvSpPr>
            <a:spLocks noGrp="1" noChangeArrowheads="1"/>
          </p:cNvSpPr>
          <p:nvPr>
            <p:ph idx="1"/>
          </p:nvPr>
        </p:nvSpPr>
        <p:spPr>
          <a:xfrm>
            <a:off x="1752600" y="1500189"/>
            <a:ext cx="8458200" cy="4625975"/>
          </a:xfrm>
        </p:spPr>
        <p:txBody>
          <a:bodyPr>
            <a:normAutofit/>
          </a:bodyPr>
          <a:lstStyle/>
          <a:p>
            <a:pPr eaLnBrk="1" hangingPunct="1"/>
            <a:r>
              <a:rPr lang="en-US" altLang="en-US" sz="2800" b="1"/>
              <a:t>Volcanoes are openings in the Earth’s </a:t>
            </a:r>
            <a:r>
              <a:rPr lang="en-US" altLang="en-US" sz="2800" b="1" u="sng"/>
              <a:t>crust</a:t>
            </a:r>
            <a:r>
              <a:rPr lang="en-US" altLang="en-US" sz="2800" b="1"/>
              <a:t> where </a:t>
            </a:r>
            <a:r>
              <a:rPr lang="en-US" altLang="en-US" sz="2800" b="1" u="sng"/>
              <a:t>molten rock</a:t>
            </a:r>
            <a:r>
              <a:rPr lang="en-US" altLang="en-US" sz="2800" b="1"/>
              <a:t>, rock fragments and </a:t>
            </a:r>
            <a:r>
              <a:rPr lang="en-US" altLang="en-US" sz="2800" b="1" u="sng"/>
              <a:t>gases</a:t>
            </a:r>
            <a:r>
              <a:rPr lang="en-US" altLang="en-US" sz="2800" b="1"/>
              <a:t> erupt.</a:t>
            </a:r>
          </a:p>
        </p:txBody>
      </p:sp>
      <p:pic>
        <p:nvPicPr>
          <p:cNvPr id="9221" name="Picture 5" descr="volcano_hawaii_kilauea_Puu_o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0377" y="2932908"/>
            <a:ext cx="4343400" cy="328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7" descr="lava-land-form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9850" y="3171826"/>
            <a:ext cx="3790950"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50989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blinds(horizontal)">
                                      <p:cBhvr>
                                        <p:cTn id="7" dur="500"/>
                                        <p:tgtEl>
                                          <p:spTgt spid="92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9221"/>
                                        </p:tgtEl>
                                        <p:attrNameLst>
                                          <p:attrName>style.visibility</p:attrName>
                                        </p:attrNameLst>
                                      </p:cBhvr>
                                      <p:to>
                                        <p:strVal val="visible"/>
                                      </p:to>
                                    </p:set>
                                    <p:animEffect transition="in" filter="checkerboard(across)">
                                      <p:cBhvr>
                                        <p:cTn id="12" dur="500"/>
                                        <p:tgtEl>
                                          <p:spTgt spid="922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9223"/>
                                        </p:tgtEl>
                                        <p:attrNameLst>
                                          <p:attrName>style.visibility</p:attrName>
                                        </p:attrNameLst>
                                      </p:cBhvr>
                                      <p:to>
                                        <p:strVal val="visible"/>
                                      </p:to>
                                    </p:set>
                                    <p:animEffect transition="in" filter="checkerboard(across)">
                                      <p:cBhvr>
                                        <p:cTn id="17" dur="500"/>
                                        <p:tgtEl>
                                          <p:spTgt spid="92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a:defRPr/>
            </a:pPr>
            <a:r>
              <a:rPr lang="en-US" b="1"/>
              <a:t>Volcanoes</a:t>
            </a:r>
          </a:p>
        </p:txBody>
      </p:sp>
      <p:sp>
        <p:nvSpPr>
          <p:cNvPr id="11267" name="Rectangle 3"/>
          <p:cNvSpPr>
            <a:spLocks noGrp="1" noChangeArrowheads="1"/>
          </p:cNvSpPr>
          <p:nvPr>
            <p:ph idx="1"/>
          </p:nvPr>
        </p:nvSpPr>
        <p:spPr>
          <a:xfrm>
            <a:off x="1981200" y="1500189"/>
            <a:ext cx="8229600" cy="4625975"/>
          </a:xfrm>
        </p:spPr>
        <p:txBody>
          <a:bodyPr>
            <a:normAutofit/>
          </a:bodyPr>
          <a:lstStyle/>
          <a:p>
            <a:pPr eaLnBrk="1" hangingPunct="1"/>
            <a:r>
              <a:rPr lang="en-US" altLang="en-US" sz="2800" b="1"/>
              <a:t>Volcanoes are formed along </a:t>
            </a:r>
            <a:r>
              <a:rPr lang="en-US" altLang="en-US" sz="2800" b="1" u="sng"/>
              <a:t>tectonic</a:t>
            </a:r>
            <a:r>
              <a:rPr lang="en-US" altLang="en-US" sz="2800" b="1"/>
              <a:t> plate boundaries and over </a:t>
            </a:r>
            <a:r>
              <a:rPr lang="en-US" altLang="en-US" sz="2800" b="1" u="sng"/>
              <a:t>hot spots </a:t>
            </a:r>
            <a:r>
              <a:rPr lang="en-US" altLang="en-US" sz="2800" b="1"/>
              <a:t>which are areas where the Earth’s </a:t>
            </a:r>
            <a:r>
              <a:rPr lang="en-US" altLang="en-US" sz="2800" b="1" u="sng"/>
              <a:t>crust</a:t>
            </a:r>
            <a:r>
              <a:rPr lang="en-US" altLang="en-US" sz="2800" b="1"/>
              <a:t> is thin.</a:t>
            </a:r>
          </a:p>
        </p:txBody>
      </p:sp>
      <p:pic>
        <p:nvPicPr>
          <p:cNvPr id="11269" name="Picture 5" descr="image?binaryId=77416&amp;rendTypeId=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1911" y="3139370"/>
            <a:ext cx="4267200" cy="260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7" descr="Lava_Arch_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3228269"/>
            <a:ext cx="4343400"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25143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blinds(horizontal)">
                                      <p:cBhvr>
                                        <p:cTn id="7" dur="500"/>
                                        <p:tgtEl>
                                          <p:spTgt spid="1126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11269"/>
                                        </p:tgtEl>
                                        <p:attrNameLst>
                                          <p:attrName>style.visibility</p:attrName>
                                        </p:attrNameLst>
                                      </p:cBhvr>
                                      <p:to>
                                        <p:strVal val="visible"/>
                                      </p:to>
                                    </p:set>
                                    <p:animEffect transition="in" filter="checkerboard(across)">
                                      <p:cBhvr>
                                        <p:cTn id="12" dur="500"/>
                                        <p:tgtEl>
                                          <p:spTgt spid="1126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11271"/>
                                        </p:tgtEl>
                                        <p:attrNameLst>
                                          <p:attrName>style.visibility</p:attrName>
                                        </p:attrNameLst>
                                      </p:cBhvr>
                                      <p:to>
                                        <p:strVal val="visible"/>
                                      </p:to>
                                    </p:set>
                                    <p:animEffect transition="in" filter="checkerboard(across)">
                                      <p:cBhvr>
                                        <p:cTn id="17" dur="500"/>
                                        <p:tgtEl>
                                          <p:spTgt spid="112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a:defRPr/>
            </a:pPr>
            <a:r>
              <a:rPr lang="en-US" b="1"/>
              <a:t>Volcanoes</a:t>
            </a:r>
          </a:p>
        </p:txBody>
      </p:sp>
      <p:sp>
        <p:nvSpPr>
          <p:cNvPr id="26626" name="Rectangle 3"/>
          <p:cNvSpPr>
            <a:spLocks noGrp="1" noChangeArrowheads="1"/>
          </p:cNvSpPr>
          <p:nvPr>
            <p:ph idx="1"/>
          </p:nvPr>
        </p:nvSpPr>
        <p:spPr>
          <a:xfrm>
            <a:off x="1981200" y="1500189"/>
            <a:ext cx="8229600" cy="4625975"/>
          </a:xfrm>
        </p:spPr>
        <p:txBody>
          <a:bodyPr>
            <a:normAutofit/>
          </a:bodyPr>
          <a:lstStyle/>
          <a:p>
            <a:pPr eaLnBrk="1" hangingPunct="1"/>
            <a:r>
              <a:rPr lang="en-US" altLang="en-US" sz="2800"/>
              <a:t>About </a:t>
            </a:r>
            <a:r>
              <a:rPr lang="en-US" altLang="en-US" sz="2800" u="sng"/>
              <a:t>75% </a:t>
            </a:r>
            <a:r>
              <a:rPr lang="en-US" altLang="en-US" sz="2800"/>
              <a:t>of all the Earth’s active volcanoes are in an area known as the </a:t>
            </a:r>
            <a:r>
              <a:rPr lang="en-US" altLang="en-US" sz="2800" b="1" u="sng"/>
              <a:t>Ring of Fire</a:t>
            </a:r>
            <a:r>
              <a:rPr lang="en-US" altLang="en-US" sz="2800" u="sng"/>
              <a:t> </a:t>
            </a:r>
            <a:r>
              <a:rPr lang="en-US" altLang="en-US" sz="2800"/>
              <a:t>which surrounds the Pacific Ocean.</a:t>
            </a:r>
          </a:p>
        </p:txBody>
      </p:sp>
      <p:pic>
        <p:nvPicPr>
          <p:cNvPr id="12293" name="Picture 5" descr="World Map of Volcanic Reg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29100" y="2980266"/>
            <a:ext cx="65532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08631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checkerboard(across)">
                                      <p:cBhvr>
                                        <p:cTn id="7" dur="500"/>
                                        <p:tgtEl>
                                          <p:spTgt spid="122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a:defRPr/>
            </a:pPr>
            <a:r>
              <a:rPr lang="en-US" b="1"/>
              <a:t>Volcanoes</a:t>
            </a:r>
          </a:p>
        </p:txBody>
      </p:sp>
      <p:sp>
        <p:nvSpPr>
          <p:cNvPr id="10243" name="Rectangle 3"/>
          <p:cNvSpPr>
            <a:spLocks noGrp="1" noChangeArrowheads="1"/>
          </p:cNvSpPr>
          <p:nvPr>
            <p:ph idx="1"/>
          </p:nvPr>
        </p:nvSpPr>
        <p:spPr>
          <a:xfrm>
            <a:off x="1981200" y="1511478"/>
            <a:ext cx="8229600" cy="4625975"/>
          </a:xfrm>
        </p:spPr>
        <p:txBody>
          <a:bodyPr>
            <a:normAutofit/>
          </a:bodyPr>
          <a:lstStyle/>
          <a:p>
            <a:pPr eaLnBrk="1" hangingPunct="1"/>
            <a:r>
              <a:rPr lang="en-US" altLang="en-US" sz="2800" dirty="0"/>
              <a:t>Volcanoes are relieving </a:t>
            </a:r>
            <a:r>
              <a:rPr lang="en-US" altLang="en-US" sz="2800" u="sng" dirty="0"/>
              <a:t>stress</a:t>
            </a:r>
            <a:r>
              <a:rPr lang="en-US" altLang="en-US" sz="2800" dirty="0"/>
              <a:t> of the earth the same as earthquakes. The </a:t>
            </a:r>
            <a:r>
              <a:rPr lang="en-US" altLang="en-US" sz="2800" u="sng" dirty="0"/>
              <a:t>difference</a:t>
            </a:r>
            <a:r>
              <a:rPr lang="en-US" altLang="en-US" sz="2800" dirty="0"/>
              <a:t> is that magma comes to the surface.</a:t>
            </a:r>
          </a:p>
        </p:txBody>
      </p:sp>
      <p:pic>
        <p:nvPicPr>
          <p:cNvPr id="10245" name="Picture 5" desc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4801" y="2980267"/>
            <a:ext cx="2857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7" descr="631px-Fillmorevolcan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0313" y="2745848"/>
            <a:ext cx="4562475" cy="365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17857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blinds(horizontal)">
                                      <p:cBhvr>
                                        <p:cTn id="7" dur="500"/>
                                        <p:tgtEl>
                                          <p:spTgt spid="1024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10245"/>
                                        </p:tgtEl>
                                        <p:attrNameLst>
                                          <p:attrName>style.visibility</p:attrName>
                                        </p:attrNameLst>
                                      </p:cBhvr>
                                      <p:to>
                                        <p:strVal val="visible"/>
                                      </p:to>
                                    </p:set>
                                    <p:animEffect transition="in" filter="checkerboard(across)">
                                      <p:cBhvr>
                                        <p:cTn id="12" dur="500"/>
                                        <p:tgtEl>
                                          <p:spTgt spid="1024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10247"/>
                                        </p:tgtEl>
                                        <p:attrNameLst>
                                          <p:attrName>style.visibility</p:attrName>
                                        </p:attrNameLst>
                                      </p:cBhvr>
                                      <p:to>
                                        <p:strVal val="visible"/>
                                      </p:to>
                                    </p:set>
                                    <p:animEffect transition="in" filter="checkerboard(across)">
                                      <p:cBhvr>
                                        <p:cTn id="17" dur="500"/>
                                        <p:tgtEl>
                                          <p:spTgt spid="102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a:defRPr/>
            </a:pPr>
            <a:r>
              <a:rPr lang="en-US"/>
              <a:t>Types of Volcanoes</a:t>
            </a:r>
          </a:p>
        </p:txBody>
      </p:sp>
      <p:sp>
        <p:nvSpPr>
          <p:cNvPr id="16387" name="Rectangle 3"/>
          <p:cNvSpPr>
            <a:spLocks noGrp="1" noChangeArrowheads="1"/>
          </p:cNvSpPr>
          <p:nvPr>
            <p:ph type="body" sz="half" idx="1"/>
          </p:nvPr>
        </p:nvSpPr>
        <p:spPr>
          <a:xfrm>
            <a:off x="609600" y="1600201"/>
            <a:ext cx="6445956" cy="4525963"/>
          </a:xfrm>
        </p:spPr>
        <p:txBody>
          <a:bodyPr>
            <a:normAutofit/>
          </a:bodyPr>
          <a:lstStyle/>
          <a:p>
            <a:pPr marL="609600" indent="-609600">
              <a:buFontTx/>
              <a:buAutoNum type="arabicPeriod"/>
            </a:pPr>
            <a:r>
              <a:rPr lang="en-US" altLang="en-US" sz="2800" b="1"/>
              <a:t>Cinder cone </a:t>
            </a:r>
            <a:r>
              <a:rPr lang="en-US" altLang="en-US" sz="2800"/>
              <a:t>– </a:t>
            </a:r>
            <a:r>
              <a:rPr lang="en-US" altLang="en-US" sz="2800" u="sng"/>
              <a:t>steep</a:t>
            </a:r>
            <a:r>
              <a:rPr lang="en-US" altLang="en-US" sz="2800"/>
              <a:t> sided volcanoes</a:t>
            </a:r>
          </a:p>
          <a:p>
            <a:pPr marL="609600" indent="-609600">
              <a:buFontTx/>
              <a:buAutoNum type="arabicPeriod"/>
            </a:pPr>
            <a:r>
              <a:rPr lang="en-US" altLang="en-US" sz="2800" b="1" dirty="0"/>
              <a:t>Shield </a:t>
            </a:r>
            <a:r>
              <a:rPr lang="en-US" altLang="en-US" sz="2800" dirty="0"/>
              <a:t>– broad and </a:t>
            </a:r>
            <a:r>
              <a:rPr lang="en-US" altLang="en-US" sz="2800" u="sng" dirty="0"/>
              <a:t>flat</a:t>
            </a:r>
            <a:r>
              <a:rPr lang="en-US" altLang="en-US" sz="2800" dirty="0"/>
              <a:t> volcanoes</a:t>
            </a:r>
          </a:p>
          <a:p>
            <a:pPr marL="609600" indent="-609600">
              <a:buFontTx/>
              <a:buAutoNum type="arabicPeriod"/>
            </a:pPr>
            <a:r>
              <a:rPr lang="en-US" altLang="en-US" sz="2800" b="1" dirty="0"/>
              <a:t>Composite</a:t>
            </a:r>
            <a:r>
              <a:rPr lang="en-US" altLang="en-US" sz="2800" dirty="0"/>
              <a:t> – </a:t>
            </a:r>
            <a:r>
              <a:rPr lang="en-US" altLang="en-US" sz="2800" u="sng" dirty="0"/>
              <a:t>Violent</a:t>
            </a:r>
            <a:r>
              <a:rPr lang="en-US" altLang="en-US" sz="2800" dirty="0"/>
              <a:t>, combination of the other 2 </a:t>
            </a:r>
            <a:r>
              <a:rPr lang="en-US" altLang="en-US" sz="2800" u="sng" dirty="0"/>
              <a:t>types</a:t>
            </a:r>
            <a:r>
              <a:rPr lang="en-US" altLang="en-US" sz="2800" dirty="0"/>
              <a:t> of volcanoes.</a:t>
            </a:r>
          </a:p>
        </p:txBody>
      </p:sp>
      <p:pic>
        <p:nvPicPr>
          <p:cNvPr id="28676" name="Content Placeholder 2"/>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7239001" y="38100"/>
            <a:ext cx="2524125" cy="2247900"/>
          </a:xfrm>
        </p:spPr>
      </p:pic>
      <p:pic>
        <p:nvPicPr>
          <p:cNvPr id="28677"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39001" y="4610100"/>
            <a:ext cx="2524125"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239000" y="2324100"/>
            <a:ext cx="2524125"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7476714"/>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nodeType="withEffect">
                                  <p:stCondLst>
                                    <p:cond delay="0"/>
                                  </p:stCondLst>
                                  <p:childTnLst>
                                    <p:set>
                                      <p:cBhvr>
                                        <p:cTn id="6" dur="1" fill="hold">
                                          <p:stCondLst>
                                            <p:cond delay="0"/>
                                          </p:stCondLst>
                                        </p:cTn>
                                        <p:tgtEl>
                                          <p:spTgt spid="16386"/>
                                        </p:tgtEl>
                                        <p:attrNameLst>
                                          <p:attrName>style.visibility</p:attrName>
                                        </p:attrNameLst>
                                      </p:cBhvr>
                                      <p:to>
                                        <p:strVal val="visible"/>
                                      </p:to>
                                    </p:set>
                                    <p:anim calcmode="lin" valueType="num">
                                      <p:cBhvr>
                                        <p:cTn id="7" dur="1000" fill="hold"/>
                                        <p:tgtEl>
                                          <p:spTgt spid="16386"/>
                                        </p:tgtEl>
                                        <p:attrNameLst>
                                          <p:attrName>ppt_x</p:attrName>
                                        </p:attrNameLst>
                                      </p:cBhvr>
                                      <p:tavLst>
                                        <p:tav tm="0">
                                          <p:val>
                                            <p:strVal val="#ppt_x-.2"/>
                                          </p:val>
                                        </p:tav>
                                        <p:tav tm="100000">
                                          <p:val>
                                            <p:strVal val="#ppt_x"/>
                                          </p:val>
                                        </p:tav>
                                      </p:tavLst>
                                    </p:anim>
                                    <p:anim calcmode="lin" valueType="num">
                                      <p:cBhvr>
                                        <p:cTn id="8" dur="1000" fill="hold"/>
                                        <p:tgtEl>
                                          <p:spTgt spid="16386"/>
                                        </p:tgtEl>
                                        <p:attrNameLst>
                                          <p:attrName>ppt_y</p:attrName>
                                        </p:attrNameLst>
                                      </p:cBhvr>
                                      <p:tavLst>
                                        <p:tav tm="0">
                                          <p:val>
                                            <p:strVal val="#ppt_y"/>
                                          </p:val>
                                        </p:tav>
                                        <p:tav tm="100000">
                                          <p:val>
                                            <p:strVal val="#ppt_y"/>
                                          </p:val>
                                        </p:tav>
                                      </p:tavLst>
                                    </p:anim>
                                    <p:animEffect transition="in" filter="wipe(right)" prLst="gradientSize: 0.1">
                                      <p:cBhvr>
                                        <p:cTn id="9" dur="1000"/>
                                        <p:tgtEl>
                                          <p:spTgt spid="1638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16387">
                                            <p:txEl>
                                              <p:pRg st="0" end="0"/>
                                            </p:txEl>
                                          </p:spTgt>
                                        </p:tgtEl>
                                        <p:attrNameLst>
                                          <p:attrName>style.visibility</p:attrName>
                                        </p:attrNameLst>
                                      </p:cBhvr>
                                      <p:to>
                                        <p:strVal val="visible"/>
                                      </p:to>
                                    </p:set>
                                    <p:animEffect transition="in" filter="fade">
                                      <p:cBhvr>
                                        <p:cTn id="14" dur="500"/>
                                        <p:tgtEl>
                                          <p:spTgt spid="16387">
                                            <p:txEl>
                                              <p:pRg st="0" end="0"/>
                                            </p:txEl>
                                          </p:spTgt>
                                        </p:tgtEl>
                                      </p:cBhvr>
                                    </p:animEffect>
                                    <p:anim calcmode="lin" valueType="num">
                                      <p:cBhvr>
                                        <p:cTn id="15" dur="500" fill="hold"/>
                                        <p:tgtEl>
                                          <p:spTgt spid="16387">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6387">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16387">
                                            <p:txEl>
                                              <p:pRg st="1" end="1"/>
                                            </p:txEl>
                                          </p:spTgt>
                                        </p:tgtEl>
                                        <p:attrNameLst>
                                          <p:attrName>style.visibility</p:attrName>
                                        </p:attrNameLst>
                                      </p:cBhvr>
                                      <p:to>
                                        <p:strVal val="visible"/>
                                      </p:to>
                                    </p:set>
                                    <p:animEffect transition="in" filter="fade">
                                      <p:cBhvr>
                                        <p:cTn id="21" dur="500"/>
                                        <p:tgtEl>
                                          <p:spTgt spid="16387">
                                            <p:txEl>
                                              <p:pRg st="1" end="1"/>
                                            </p:txEl>
                                          </p:spTgt>
                                        </p:tgtEl>
                                      </p:cBhvr>
                                    </p:animEffect>
                                    <p:anim calcmode="lin" valueType="num">
                                      <p:cBhvr>
                                        <p:cTn id="22" dur="500" fill="hold"/>
                                        <p:tgtEl>
                                          <p:spTgt spid="16387">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16387">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16387">
                                            <p:txEl>
                                              <p:pRg st="2" end="2"/>
                                            </p:txEl>
                                          </p:spTgt>
                                        </p:tgtEl>
                                        <p:attrNameLst>
                                          <p:attrName>style.visibility</p:attrName>
                                        </p:attrNameLst>
                                      </p:cBhvr>
                                      <p:to>
                                        <p:strVal val="visible"/>
                                      </p:to>
                                    </p:set>
                                    <p:animEffect transition="in" filter="fade">
                                      <p:cBhvr>
                                        <p:cTn id="28" dur="500"/>
                                        <p:tgtEl>
                                          <p:spTgt spid="16387">
                                            <p:txEl>
                                              <p:pRg st="2" end="2"/>
                                            </p:txEl>
                                          </p:spTgt>
                                        </p:tgtEl>
                                      </p:cBhvr>
                                    </p:animEffect>
                                    <p:anim calcmode="lin" valueType="num">
                                      <p:cBhvr>
                                        <p:cTn id="29" dur="500" fill="hold"/>
                                        <p:tgtEl>
                                          <p:spTgt spid="16387">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16387">
                                            <p:txEl>
                                              <p:pRg st="2" end="2"/>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2"/>
          <p:cNvSpPr>
            <a:spLocks noGrp="1" noChangeArrowheads="1"/>
          </p:cNvSpPr>
          <p:nvPr>
            <p:ph type="title"/>
          </p:nvPr>
        </p:nvSpPr>
        <p:spPr>
          <a:xfrm>
            <a:off x="434623" y="262467"/>
            <a:ext cx="11384844" cy="1143000"/>
          </a:xfrm>
        </p:spPr>
        <p:txBody>
          <a:bodyPr/>
          <a:lstStyle/>
          <a:p>
            <a:pPr algn="ctr" eaLnBrk="1" hangingPunct="1"/>
            <a:r>
              <a:rPr lang="en-US" altLang="en-US" dirty="0"/>
              <a:t>How and why do volcanoes erupt?</a:t>
            </a:r>
          </a:p>
        </p:txBody>
      </p:sp>
      <p:sp>
        <p:nvSpPr>
          <p:cNvPr id="23555" name="Rectangle 3"/>
          <p:cNvSpPr>
            <a:spLocks noGrp="1" noChangeArrowheads="1"/>
          </p:cNvSpPr>
          <p:nvPr>
            <p:ph type="body" idx="1"/>
          </p:nvPr>
        </p:nvSpPr>
        <p:spPr>
          <a:xfrm>
            <a:off x="541867" y="1405467"/>
            <a:ext cx="11198577" cy="4588933"/>
          </a:xfrm>
        </p:spPr>
        <p:txBody>
          <a:bodyPr>
            <a:normAutofit/>
          </a:bodyPr>
          <a:lstStyle/>
          <a:p>
            <a:pPr eaLnBrk="1" hangingPunct="1"/>
            <a:r>
              <a:rPr lang="en-US" altLang="en-US" sz="2800" dirty="0"/>
              <a:t>Hot, molten rock (magma) is </a:t>
            </a:r>
            <a:r>
              <a:rPr lang="en-US" altLang="en-US" sz="2800" u="sng" dirty="0" smtClean="0"/>
              <a:t>less</a:t>
            </a:r>
            <a:r>
              <a:rPr lang="en-US" altLang="en-US" sz="2800" dirty="0" smtClean="0"/>
              <a:t> dense than the surrounding rocks and </a:t>
            </a:r>
            <a:r>
              <a:rPr lang="en-US" altLang="en-US" sz="2800" dirty="0"/>
              <a:t>will rise up through the crust to erupt on the surface.</a:t>
            </a:r>
          </a:p>
          <a:p>
            <a:pPr eaLnBrk="1" hangingPunct="1"/>
            <a:r>
              <a:rPr lang="en-US" altLang="en-US" sz="2800" dirty="0" smtClean="0"/>
              <a:t>When </a:t>
            </a:r>
            <a:r>
              <a:rPr lang="en-US" altLang="en-US" sz="2800" dirty="0"/>
              <a:t>magma reaches the surface it depends on how easily it </a:t>
            </a:r>
            <a:r>
              <a:rPr lang="en-US" altLang="en-US" sz="2800" u="sng" dirty="0"/>
              <a:t>flows</a:t>
            </a:r>
            <a:r>
              <a:rPr lang="en-US" altLang="en-US" sz="2800" dirty="0"/>
              <a:t> (viscosity) and the amount of gas </a:t>
            </a:r>
            <a:r>
              <a:rPr lang="en-US" altLang="en-US" sz="2800" dirty="0" smtClean="0"/>
              <a:t>it </a:t>
            </a:r>
            <a:r>
              <a:rPr lang="en-US" altLang="en-US" sz="2800" dirty="0"/>
              <a:t>has in it as to how it erupts.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6909" y="3415680"/>
            <a:ext cx="5695090" cy="3203489"/>
          </a:xfrm>
          <a:prstGeom prst="rect">
            <a:avLst/>
          </a:prstGeom>
        </p:spPr>
      </p:pic>
    </p:spTree>
    <p:extLst>
      <p:ext uri="{BB962C8B-B14F-4D97-AF65-F5344CB8AC3E}">
        <p14:creationId xmlns:p14="http://schemas.microsoft.com/office/powerpoint/2010/main" val="19719663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 to="" calcmode="lin" valueType="num">
                                      <p:cBhvr>
                                        <p:cTn id="7" dur="1" fill="hold"/>
                                        <p:tgtEl>
                                          <p:spTgt spid="23555">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23555">
                                            <p:txEl>
                                              <p:pRg st="1" end="1"/>
                                            </p:txEl>
                                          </p:spTgt>
                                        </p:tgtEl>
                                        <p:attrNameLst>
                                          <p:attrName>style.visibility</p:attrName>
                                        </p:attrNameLst>
                                      </p:cBhvr>
                                      <p:to>
                                        <p:strVal val="visible"/>
                                      </p:to>
                                    </p:set>
                                    <p:anim to="" calcmode="lin" valueType="num">
                                      <p:cBhvr>
                                        <p:cTn id="12" dur="1" fill="hold"/>
                                        <p:tgtEl>
                                          <p:spTgt spid="23555">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3" name="Rectangle 3"/>
          <p:cNvSpPr>
            <a:spLocks noGrp="1" noChangeArrowheads="1"/>
          </p:cNvSpPr>
          <p:nvPr>
            <p:ph type="body" idx="1"/>
          </p:nvPr>
        </p:nvSpPr>
        <p:spPr>
          <a:xfrm>
            <a:off x="428977" y="440267"/>
            <a:ext cx="11367911" cy="6265333"/>
          </a:xfrm>
        </p:spPr>
        <p:txBody>
          <a:bodyPr>
            <a:normAutofit/>
          </a:bodyPr>
          <a:lstStyle/>
          <a:p>
            <a:pPr eaLnBrk="1" hangingPunct="1"/>
            <a:r>
              <a:rPr lang="en-US" altLang="en-US" sz="2800" u="sng" dirty="0"/>
              <a:t>Large</a:t>
            </a:r>
            <a:r>
              <a:rPr lang="en-US" altLang="en-US" sz="2800" dirty="0"/>
              <a:t> amounts of gas and a </a:t>
            </a:r>
            <a:r>
              <a:rPr lang="en-US" altLang="en-US" sz="2800" u="sng" dirty="0"/>
              <a:t>high</a:t>
            </a:r>
            <a:r>
              <a:rPr lang="en-US" altLang="en-US" sz="2800" dirty="0"/>
              <a:t> viscosity (sticky) magma will form an explosive eruption!</a:t>
            </a:r>
          </a:p>
          <a:p>
            <a:pPr lvl="1" eaLnBrk="1" hangingPunct="1"/>
            <a:r>
              <a:rPr lang="en-US" altLang="en-US" sz="2400" dirty="0"/>
              <a:t>Think about shaking a carbonated drink and then releasing the cap.</a:t>
            </a:r>
          </a:p>
          <a:p>
            <a:pPr eaLnBrk="1" hangingPunct="1"/>
            <a:r>
              <a:rPr lang="en-US" altLang="en-US" sz="2800" u="sng" dirty="0"/>
              <a:t>Small </a:t>
            </a:r>
            <a:r>
              <a:rPr lang="en-US" altLang="en-US" sz="2800" dirty="0"/>
              <a:t>amounts of gas and (or) </a:t>
            </a:r>
            <a:r>
              <a:rPr lang="en-US" altLang="en-US" sz="2800" u="sng" dirty="0"/>
              <a:t>low</a:t>
            </a:r>
            <a:r>
              <a:rPr lang="en-US" altLang="en-US" sz="2800" dirty="0"/>
              <a:t> viscosity (runny) magma will form an effusive eruption</a:t>
            </a:r>
          </a:p>
          <a:p>
            <a:pPr lvl="1" eaLnBrk="1" hangingPunct="1"/>
            <a:r>
              <a:rPr lang="en-US" altLang="en-US" sz="2400" dirty="0"/>
              <a:t>Where the magma just trickles out of the volcano (lava flow).</a:t>
            </a:r>
          </a:p>
        </p:txBody>
      </p:sp>
      <p:pic>
        <p:nvPicPr>
          <p:cNvPr id="7" name="Picture 12" descr="flow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8166" y="3158948"/>
            <a:ext cx="5372100" cy="345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6" descr="sae_10w-4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7867" y="3158948"/>
            <a:ext cx="22225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89847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45763">
                                            <p:txEl>
                                              <p:pRg st="0" end="0"/>
                                            </p:txEl>
                                          </p:spTgt>
                                        </p:tgtEl>
                                        <p:attrNameLst>
                                          <p:attrName>style.visibility</p:attrName>
                                        </p:attrNameLst>
                                      </p:cBhvr>
                                      <p:to>
                                        <p:strVal val="visible"/>
                                      </p:to>
                                    </p:set>
                                    <p:anim to="" calcmode="lin" valueType="num">
                                      <p:cBhvr>
                                        <p:cTn id="7" dur="1" fill="hold"/>
                                        <p:tgtEl>
                                          <p:spTgt spid="245763">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245763">
                                            <p:txEl>
                                              <p:pRg st="1" end="1"/>
                                            </p:txEl>
                                          </p:spTgt>
                                        </p:tgtEl>
                                        <p:attrNameLst>
                                          <p:attrName>style.visibility</p:attrName>
                                        </p:attrNameLst>
                                      </p:cBhvr>
                                      <p:to>
                                        <p:strVal val="visible"/>
                                      </p:to>
                                    </p:set>
                                    <p:anim to="" calcmode="lin" valueType="num">
                                      <p:cBhvr>
                                        <p:cTn id="12" dur="1" fill="hold"/>
                                        <p:tgtEl>
                                          <p:spTgt spid="245763">
                                            <p:txEl>
                                              <p:pRg st="1" end="1"/>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245763">
                                            <p:txEl>
                                              <p:pRg st="2" end="2"/>
                                            </p:txEl>
                                          </p:spTgt>
                                        </p:tgtEl>
                                        <p:attrNameLst>
                                          <p:attrName>style.visibility</p:attrName>
                                        </p:attrNameLst>
                                      </p:cBhvr>
                                      <p:to>
                                        <p:strVal val="visible"/>
                                      </p:to>
                                    </p:set>
                                    <p:anim to="" calcmode="lin" valueType="num">
                                      <p:cBhvr>
                                        <p:cTn id="17" dur="1" fill="hold"/>
                                        <p:tgtEl>
                                          <p:spTgt spid="245763">
                                            <p:txEl>
                                              <p:pRg st="2" end="2"/>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245763">
                                            <p:txEl>
                                              <p:pRg st="3" end="3"/>
                                            </p:txEl>
                                          </p:spTgt>
                                        </p:tgtEl>
                                        <p:attrNameLst>
                                          <p:attrName>style.visibility</p:attrName>
                                        </p:attrNameLst>
                                      </p:cBhvr>
                                      <p:to>
                                        <p:strVal val="visible"/>
                                      </p:to>
                                    </p:set>
                                    <p:anim to="" calcmode="lin" valueType="num">
                                      <p:cBhvr>
                                        <p:cTn id="22" dur="1" fill="hold"/>
                                        <p:tgtEl>
                                          <p:spTgt spid="245763">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6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Wood Type</Template>
  <TotalTime>288</TotalTime>
  <Words>726</Words>
  <Application>Microsoft Macintosh PowerPoint</Application>
  <PresentationFormat>Widescreen</PresentationFormat>
  <Paragraphs>58</Paragraphs>
  <Slides>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vt:i4>
      </vt:variant>
    </vt:vector>
  </HeadingPairs>
  <TitlesOfParts>
    <vt:vector size="17" baseType="lpstr">
      <vt:lpstr>ＭＳ Ｐゴシック</vt:lpstr>
      <vt:lpstr>Rockwell</vt:lpstr>
      <vt:lpstr>Rockwell Condensed</vt:lpstr>
      <vt:lpstr>Rockwell Extra Bold</vt:lpstr>
      <vt:lpstr>Times New Roman</vt:lpstr>
      <vt:lpstr>Arial</vt:lpstr>
      <vt:lpstr>Calibri</vt:lpstr>
      <vt:lpstr>Wingdings</vt:lpstr>
      <vt:lpstr>Wood Type</vt:lpstr>
      <vt:lpstr>Volcanoes</vt:lpstr>
      <vt:lpstr>Volcanoes </vt:lpstr>
      <vt:lpstr>Volcanoes</vt:lpstr>
      <vt:lpstr>Volcanoes</vt:lpstr>
      <vt:lpstr>Volcanoes</vt:lpstr>
      <vt:lpstr>Types of Volcanoes</vt:lpstr>
      <vt:lpstr>How and why do volcanoes erupt?</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Volcanoes</dc:title>
  <dc:creator>Anisa Scholes</dc:creator>
  <cp:lastModifiedBy>Anisa Scholes</cp:lastModifiedBy>
  <cp:revision>10</cp:revision>
  <dcterms:created xsi:type="dcterms:W3CDTF">2016-11-22T16:19:01Z</dcterms:created>
  <dcterms:modified xsi:type="dcterms:W3CDTF">2016-11-22T21:07:59Z</dcterms:modified>
</cp:coreProperties>
</file>