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0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76" r:id="rId21"/>
    <p:sldId id="28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E89DAE-A373-4252-8B35-7BFB470A5D8C}">
          <p14:sldIdLst>
            <p14:sldId id="256"/>
            <p14:sldId id="260"/>
            <p14:sldId id="261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76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06" autoAdjust="0"/>
  </p:normalViewPr>
  <p:slideViewPr>
    <p:cSldViewPr>
      <p:cViewPr>
        <p:scale>
          <a:sx n="70" d="100"/>
          <a:sy n="70" d="100"/>
        </p:scale>
        <p:origin x="-10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A9C0C2-68E0-4125-83A2-683768CA8C92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B06649-E5B5-4F8A-AA4E-58112B95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1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6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1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2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5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7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C15E3-0114-4B32-A6FD-45560E682BC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C083A-7A15-413D-B420-0D36CC21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0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Forms of Energy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5500" dirty="0" smtClean="0"/>
          </a:p>
          <a:p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2902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7. Sound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sz="5500" dirty="0" smtClean="0"/>
              <a:t>Movement of </a:t>
            </a:r>
            <a:r>
              <a:rPr lang="en-US" sz="5500" u="sng" dirty="0" smtClean="0"/>
              <a:t>energy </a:t>
            </a:r>
            <a:r>
              <a:rPr lang="en-US" sz="5500" dirty="0" smtClean="0"/>
              <a:t>through</a:t>
            </a:r>
            <a:r>
              <a:rPr lang="en-US" sz="5500" u="sng" dirty="0" smtClean="0"/>
              <a:t> </a:t>
            </a:r>
            <a:r>
              <a:rPr lang="en-US" sz="5500" dirty="0" smtClean="0"/>
              <a:t>substances</a:t>
            </a:r>
            <a:r>
              <a:rPr lang="en-US" sz="5500" u="sng" dirty="0" smtClean="0"/>
              <a:t> </a:t>
            </a:r>
            <a:r>
              <a:rPr lang="en-US" sz="5500" dirty="0" smtClean="0"/>
              <a:t>in </a:t>
            </a:r>
            <a:r>
              <a:rPr lang="en-US" sz="5500" u="sng" dirty="0" smtClean="0"/>
              <a:t>vibrations</a:t>
            </a:r>
            <a:r>
              <a:rPr lang="en-US" sz="5500" dirty="0" smtClean="0"/>
              <a:t>.</a:t>
            </a:r>
            <a:endParaRPr lang="en-US" sz="5500" dirty="0"/>
          </a:p>
        </p:txBody>
      </p:sp>
      <p:pic>
        <p:nvPicPr>
          <p:cNvPr id="9218" name="Picture 2" descr="http://2.bp.blogspot.com/-ihpAk4T6IXE/TqdPz98h5tI/AAAAAAAAADc/38Ck63xslSA/s1600/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69" y="1143000"/>
            <a:ext cx="4933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87370"/>
            <a:ext cx="381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Example: bell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6856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9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8. Thermal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066800"/>
            <a:ext cx="4207356" cy="4525963"/>
          </a:xfrm>
        </p:spPr>
        <p:txBody>
          <a:bodyPr>
            <a:noAutofit/>
          </a:bodyPr>
          <a:lstStyle/>
          <a:p>
            <a:r>
              <a:rPr lang="en-US" sz="4000" dirty="0"/>
              <a:t>internal energy of an object due to the </a:t>
            </a:r>
            <a:r>
              <a:rPr lang="en-US" sz="4000" u="sng" dirty="0" smtClean="0"/>
              <a:t>kinetic</a:t>
            </a:r>
            <a:r>
              <a:rPr lang="en-US" sz="4000" dirty="0" smtClean="0"/>
              <a:t> energy</a:t>
            </a:r>
            <a:r>
              <a:rPr lang="en-US" sz="4000" dirty="0"/>
              <a:t> of its atoms and/or </a:t>
            </a:r>
            <a:r>
              <a:rPr lang="en-US" sz="4000" dirty="0" smtClean="0"/>
              <a:t>molecules.</a:t>
            </a:r>
          </a:p>
          <a:p>
            <a:r>
              <a:rPr lang="en-US" sz="3600" u="sng" dirty="0" smtClean="0"/>
              <a:t>HEAT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8280" y="3755409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Example: stove boiling water</a:t>
            </a:r>
            <a:endParaRPr lang="en-US" sz="4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0" y="986598"/>
            <a:ext cx="3671238" cy="27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form of Energy?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concertchoir.us/wp-content/uploads/2012/10/Concert-Music-Instruments-Choir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4767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form of Energy?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learner.org/courses/essential/physicalsci/images/s4.baking-soda-and-vinegar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5778"/>
            <a:ext cx="4590222" cy="4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form of Energy?</a:t>
            </a:r>
            <a:endParaRPr lang="en-US" sz="6600" b="1" dirty="0"/>
          </a:p>
        </p:txBody>
      </p:sp>
      <p:pic>
        <p:nvPicPr>
          <p:cNvPr id="16386" name="Picture 2" descr="http://t0.gstatic.com/images?q=tbn:ANd9GcSLAmqV9sqsJpMPVUAZtRjnNCcVNSEkHMY02Gy1nt4IcZk613gezP7kP_gAk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4876800" cy="55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form of Energy?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tvrepair.inhollywoodfl.com/wp-content/uploads/2012/04/hollywood-fl-tv-rep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39083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form of Energy?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kpipartners.com/Portals/104260/images/atomic_bomb_expl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47699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form of Energy?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cache.gizmodo.com/assets/images/4/2008/10/medium_gearc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56350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form of Energy?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holidayinsights.com/moreholidays/December/flash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50" y="1676400"/>
            <a:ext cx="59456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form of Energy?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appliancist.com/pyrolitic-oven-zannusi-zyb594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5436"/>
            <a:ext cx="4429125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Forms of Energy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500" dirty="0" smtClean="0"/>
              <a:t>1. All energy falls into two categories:</a:t>
            </a:r>
            <a:endParaRPr lang="en-US" sz="5100" dirty="0" smtClean="0"/>
          </a:p>
          <a:p>
            <a:r>
              <a:rPr lang="en-US" sz="5100" dirty="0" smtClean="0"/>
              <a:t>Potential: </a:t>
            </a:r>
            <a:r>
              <a:rPr lang="en-US" sz="5100" u="sng" dirty="0" smtClean="0"/>
              <a:t>stored energy</a:t>
            </a:r>
            <a:r>
              <a:rPr lang="en-US" sz="5100" dirty="0" smtClean="0"/>
              <a:t> and energy of </a:t>
            </a:r>
            <a:r>
              <a:rPr lang="en-US" sz="5100" u="sng" dirty="0" smtClean="0"/>
              <a:t>position</a:t>
            </a:r>
          </a:p>
          <a:p>
            <a:r>
              <a:rPr lang="en-US" sz="5100" dirty="0" smtClean="0"/>
              <a:t>Kinetic: </a:t>
            </a:r>
            <a:r>
              <a:rPr lang="en-US" sz="5100" u="sng" dirty="0" smtClean="0"/>
              <a:t>motion</a:t>
            </a:r>
            <a:r>
              <a:rPr lang="en-US" sz="5100" dirty="0" smtClean="0"/>
              <a:t> of waves, electrons, atoms, molecules and substances.</a:t>
            </a:r>
            <a:endParaRPr lang="en-US" sz="5500" dirty="0" smtClean="0"/>
          </a:p>
        </p:txBody>
      </p:sp>
    </p:spTree>
    <p:extLst>
      <p:ext uri="{BB962C8B-B14F-4D97-AF65-F5344CB8AC3E}">
        <p14:creationId xmlns:p14="http://schemas.microsoft.com/office/powerpoint/2010/main" val="16747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form of Energy?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howany.com/wp-content/uploads/2010/12/How-Long-Does-it-Take-to-Digest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4" y="1600199"/>
            <a:ext cx="4645025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form of Energy?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eschooltoday.com/energy/kinds-of-energy/images/potential-energy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324600" cy="54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2. What Forms of Energy Are There?</a:t>
            </a:r>
            <a:endParaRPr lang="en-US" sz="6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358057"/>
              </p:ext>
            </p:extLst>
          </p:nvPr>
        </p:nvGraphicFramePr>
        <p:xfrm>
          <a:off x="152400" y="1828800"/>
          <a:ext cx="8991600" cy="422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0"/>
                <a:gridCol w="4191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smtClean="0"/>
                        <a:t>POTENTIAL</a:t>
                      </a:r>
                      <a:endParaRPr lang="en-US" sz="4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smtClean="0"/>
                        <a:t>KINETIC</a:t>
                      </a:r>
                      <a:endParaRPr lang="en-US" sz="4500" b="1" dirty="0"/>
                    </a:p>
                  </a:txBody>
                  <a:tcPr/>
                </a:tc>
              </a:tr>
              <a:tr h="2247900">
                <a:tc>
                  <a:txBody>
                    <a:bodyPr/>
                    <a:lstStyle/>
                    <a:p>
                      <a:r>
                        <a:rPr lang="en-US" sz="4500" u="sng" dirty="0" smtClean="0"/>
                        <a:t>Chemical</a:t>
                      </a:r>
                      <a:r>
                        <a:rPr lang="en-US" sz="4500" baseline="0" dirty="0" smtClean="0"/>
                        <a:t> Energy</a:t>
                      </a:r>
                    </a:p>
                    <a:p>
                      <a:r>
                        <a:rPr lang="en-US" sz="4500" u="sng" baseline="0" dirty="0" smtClean="0"/>
                        <a:t>Nuclear</a:t>
                      </a:r>
                      <a:r>
                        <a:rPr lang="en-US" sz="4500" baseline="0" dirty="0" smtClean="0"/>
                        <a:t> Energy</a:t>
                      </a:r>
                    </a:p>
                    <a:p>
                      <a:r>
                        <a:rPr lang="en-US" sz="4000" i="0" u="sng" baseline="0" dirty="0" smtClean="0"/>
                        <a:t>Gravitational</a:t>
                      </a:r>
                      <a:r>
                        <a:rPr lang="en-US" sz="4000" baseline="0" dirty="0" smtClean="0"/>
                        <a:t> Energy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500" u="sng" dirty="0" smtClean="0"/>
                        <a:t>Radiant</a:t>
                      </a:r>
                      <a:r>
                        <a:rPr lang="en-US" sz="4500" dirty="0" smtClean="0"/>
                        <a:t> Energy</a:t>
                      </a:r>
                    </a:p>
                    <a:p>
                      <a:r>
                        <a:rPr lang="en-US" sz="4500" u="sng" dirty="0" smtClean="0"/>
                        <a:t>Electrical</a:t>
                      </a:r>
                      <a:r>
                        <a:rPr lang="en-US" sz="4500" baseline="0" dirty="0" smtClean="0"/>
                        <a:t> Energy</a:t>
                      </a:r>
                    </a:p>
                    <a:p>
                      <a:r>
                        <a:rPr lang="en-US" sz="4000" u="sng" baseline="0" dirty="0" smtClean="0"/>
                        <a:t>Mechanical</a:t>
                      </a:r>
                      <a:r>
                        <a:rPr lang="en-US" sz="4000" u="none" baseline="0" dirty="0" smtClean="0"/>
                        <a:t> Energy</a:t>
                      </a:r>
                    </a:p>
                    <a:p>
                      <a:r>
                        <a:rPr lang="en-US" sz="4500" u="sng" baseline="0" dirty="0" smtClean="0"/>
                        <a:t>Sound</a:t>
                      </a:r>
                      <a:r>
                        <a:rPr lang="en-US" sz="4500" u="none" baseline="0" dirty="0" smtClean="0"/>
                        <a:t> Energy</a:t>
                      </a:r>
                    </a:p>
                    <a:p>
                      <a:r>
                        <a:rPr lang="en-US" sz="4500" u="sng" baseline="0" dirty="0" smtClean="0"/>
                        <a:t>Thermal</a:t>
                      </a:r>
                      <a:r>
                        <a:rPr lang="en-US" sz="4500" baseline="0" dirty="0" smtClean="0"/>
                        <a:t> Energy</a:t>
                      </a:r>
                      <a:endParaRPr lang="en-US" sz="4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5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1. Chemical</a:t>
            </a:r>
            <a:endParaRPr lang="en-US" sz="6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8200" y="4267200"/>
            <a:ext cx="4038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dirty="0" smtClean="0"/>
              <a:t>Example: Matches, Digestion, batteries</a:t>
            </a:r>
            <a:endParaRPr lang="en-US" sz="35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3810000"/>
          </a:xfrm>
        </p:spPr>
        <p:txBody>
          <a:bodyPr>
            <a:normAutofit fontScale="92500"/>
          </a:bodyPr>
          <a:lstStyle/>
          <a:p>
            <a:r>
              <a:rPr lang="en-US" sz="5500" dirty="0" smtClean="0"/>
              <a:t>Energy stored in the </a:t>
            </a:r>
            <a:r>
              <a:rPr lang="en-US" sz="5500" u="sng" dirty="0" smtClean="0"/>
              <a:t>bonds </a:t>
            </a:r>
            <a:r>
              <a:rPr lang="en-US" sz="5500" dirty="0" smtClean="0"/>
              <a:t>of atoms and molecules.</a:t>
            </a:r>
            <a:endParaRPr lang="en-US" sz="5500" dirty="0"/>
          </a:p>
        </p:txBody>
      </p:sp>
      <p:pic>
        <p:nvPicPr>
          <p:cNvPr id="3074" name="Picture 2" descr="http://www1.curriculum.edu.au/sciencepd/energy/images/energy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2" y="1143000"/>
            <a:ext cx="4286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ebodybuilding.com/wp-content/uploads/2010/08/understanding-diges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" y="3505200"/>
            <a:ext cx="2238375" cy="26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2. Nuclear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4114800" y="1524000"/>
            <a:ext cx="1143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81099"/>
            <a:ext cx="4038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5500" dirty="0" smtClean="0"/>
              <a:t>Energy stored in the </a:t>
            </a:r>
            <a:r>
              <a:rPr lang="en-US" sz="5500" u="sng" dirty="0" smtClean="0"/>
              <a:t>nucleus </a:t>
            </a:r>
            <a:r>
              <a:rPr lang="en-US" sz="5500" dirty="0" smtClean="0"/>
              <a:t>of an atom. The energy that holds the nucleus together.</a:t>
            </a:r>
            <a:endParaRPr lang="en-US" sz="5500" dirty="0"/>
          </a:p>
        </p:txBody>
      </p:sp>
      <p:sp>
        <p:nvSpPr>
          <p:cNvPr id="8" name="TextBox 7"/>
          <p:cNvSpPr txBox="1"/>
          <p:nvPr/>
        </p:nvSpPr>
        <p:spPr>
          <a:xfrm>
            <a:off x="4603474" y="4495800"/>
            <a:ext cx="4159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Example: Breaking down Uranium, fusion (sun and stars), fission</a:t>
            </a:r>
            <a:endParaRPr lang="en-US" sz="3200" b="1" dirty="0"/>
          </a:p>
        </p:txBody>
      </p:sp>
      <p:pic>
        <p:nvPicPr>
          <p:cNvPr id="4098" name="Picture 2" descr="http://education.jlab.org/qa/atom_model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74" y="1181098"/>
            <a:ext cx="4724400" cy="31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03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3. Gravitational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80187" y="1143000"/>
            <a:ext cx="4006613" cy="4983163"/>
          </a:xfrm>
        </p:spPr>
        <p:txBody>
          <a:bodyPr>
            <a:normAutofit fontScale="92500"/>
          </a:bodyPr>
          <a:lstStyle/>
          <a:p>
            <a:r>
              <a:rPr lang="en-US" sz="5500" dirty="0" smtClean="0"/>
              <a:t>Energy of place or </a:t>
            </a:r>
            <a:r>
              <a:rPr lang="en-US" sz="5500" u="sng" dirty="0" smtClean="0"/>
              <a:t>position</a:t>
            </a:r>
            <a:r>
              <a:rPr lang="en-US" sz="5500" dirty="0" smtClean="0"/>
              <a:t>. </a:t>
            </a:r>
            <a:r>
              <a:rPr lang="en-US" sz="5500" u="sng" dirty="0" smtClean="0"/>
              <a:t>Higher</a:t>
            </a:r>
            <a:r>
              <a:rPr lang="en-US" sz="5500" dirty="0" smtClean="0"/>
              <a:t>=more gravitational energy.</a:t>
            </a:r>
            <a:endParaRPr lang="en-US" sz="5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957" y="1128067"/>
            <a:ext cx="2211855" cy="1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78" y="4943356"/>
            <a:ext cx="4660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Example: things that can fall or swing.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12" y="1752600"/>
            <a:ext cx="2238375" cy="1953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2702849" cy="20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4. Radiant</a:t>
            </a:r>
            <a:endParaRPr lang="en-US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334000" cy="4830763"/>
          </a:xfrm>
        </p:spPr>
        <p:txBody>
          <a:bodyPr>
            <a:normAutofit/>
          </a:bodyPr>
          <a:lstStyle/>
          <a:p>
            <a:r>
              <a:rPr lang="en-US" sz="5500" u="sng" dirty="0" smtClean="0"/>
              <a:t>Electromagnetic</a:t>
            </a:r>
            <a:r>
              <a:rPr lang="en-US" sz="5500" dirty="0" smtClean="0"/>
              <a:t> energy that travels in </a:t>
            </a:r>
            <a:r>
              <a:rPr lang="en-US" sz="5500" u="sng" dirty="0" smtClean="0"/>
              <a:t>waves </a:t>
            </a:r>
            <a:r>
              <a:rPr lang="en-US" sz="5500" dirty="0" smtClean="0"/>
              <a:t>like </a:t>
            </a:r>
            <a:r>
              <a:rPr lang="en-US" sz="5500" u="sng" dirty="0" smtClean="0"/>
              <a:t>light</a:t>
            </a:r>
            <a:r>
              <a:rPr lang="en-US" sz="5500" dirty="0" smtClean="0"/>
              <a:t>.</a:t>
            </a:r>
            <a:endParaRPr lang="en-US" sz="5500" dirty="0"/>
          </a:p>
        </p:txBody>
      </p:sp>
      <p:pic>
        <p:nvPicPr>
          <p:cNvPr id="6146" name="Picture 2" descr="http://www.energyeducation.tx.gov/environment/section_3/topics/predicting_change/img/albe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99010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1166336"/>
            <a:ext cx="3304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Example: Visible Light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26653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5. Electrical</a:t>
            </a:r>
            <a:endParaRPr lang="en-US" sz="6600" b="1" dirty="0"/>
          </a:p>
        </p:txBody>
      </p:sp>
      <p:pic>
        <p:nvPicPr>
          <p:cNvPr id="7170" name="Picture 2" descr="http://t1.gstatic.com/images?q=tbn:ANd9GcTDvVQaX1ZR5YNUtaGztpSQXxL8xjCNT2n7x4KgmBc6Saiuol3dicvdWE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66800"/>
            <a:ext cx="563641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219201"/>
            <a:ext cx="4038600" cy="3124199"/>
          </a:xfrm>
        </p:spPr>
        <p:txBody>
          <a:bodyPr>
            <a:normAutofit/>
          </a:bodyPr>
          <a:lstStyle/>
          <a:p>
            <a:r>
              <a:rPr lang="en-US" sz="5500" dirty="0" smtClean="0"/>
              <a:t>Movement of </a:t>
            </a:r>
            <a:r>
              <a:rPr lang="en-US" sz="5500" u="sng" dirty="0" smtClean="0"/>
              <a:t>electrons</a:t>
            </a:r>
            <a:r>
              <a:rPr lang="en-US" sz="5500" dirty="0" smtClean="0"/>
              <a:t>.</a:t>
            </a:r>
            <a:endParaRPr lang="en-US" sz="5500" dirty="0"/>
          </a:p>
        </p:txBody>
      </p:sp>
      <p:sp>
        <p:nvSpPr>
          <p:cNvPr id="6" name="TextBox 5"/>
          <p:cNvSpPr txBox="1"/>
          <p:nvPr/>
        </p:nvSpPr>
        <p:spPr>
          <a:xfrm>
            <a:off x="4831308" y="3750439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Example: lamp, computer, anything that plugs in.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0508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6. Mechanical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98812"/>
            <a:ext cx="3886200" cy="5330588"/>
          </a:xfrm>
        </p:spPr>
        <p:txBody>
          <a:bodyPr>
            <a:normAutofit fontScale="85000" lnSpcReduction="10000"/>
          </a:bodyPr>
          <a:lstStyle/>
          <a:p>
            <a:r>
              <a:rPr lang="en-US" sz="5500" dirty="0" smtClean="0"/>
              <a:t>The </a:t>
            </a:r>
            <a:r>
              <a:rPr lang="en-US" sz="5500" u="sng" dirty="0" smtClean="0"/>
              <a:t>movement</a:t>
            </a:r>
            <a:r>
              <a:rPr lang="en-US" sz="5500" dirty="0" smtClean="0"/>
              <a:t> of a substance from one place to another. Energy of </a:t>
            </a:r>
            <a:r>
              <a:rPr lang="en-US" sz="5500" u="sng" dirty="0" smtClean="0"/>
              <a:t>Motion</a:t>
            </a:r>
            <a:r>
              <a:rPr lang="en-US" sz="5500" dirty="0" smtClean="0"/>
              <a:t>.</a:t>
            </a:r>
            <a:endParaRPr lang="en-US" sz="5500" dirty="0"/>
          </a:p>
        </p:txBody>
      </p:sp>
      <p:pic>
        <p:nvPicPr>
          <p:cNvPr id="8194" name="Picture 2" descr="http://media.smashingmagazine.com/images/motion-blur/2642246332_56be9c2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Example: Riding a bike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8752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269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Forms of Energy</vt:lpstr>
      <vt:lpstr>Forms of Energy</vt:lpstr>
      <vt:lpstr>2. What Forms of Energy Are There?</vt:lpstr>
      <vt:lpstr>1. Chemical</vt:lpstr>
      <vt:lpstr>2. Nuclear</vt:lpstr>
      <vt:lpstr>3. Gravitational</vt:lpstr>
      <vt:lpstr>4. Radiant</vt:lpstr>
      <vt:lpstr>5. Electrical</vt:lpstr>
      <vt:lpstr>6. Mechanical</vt:lpstr>
      <vt:lpstr>7. Sound</vt:lpstr>
      <vt:lpstr>8. Thermal</vt:lpstr>
      <vt:lpstr>What form of Energy?</vt:lpstr>
      <vt:lpstr>What form of Energy?</vt:lpstr>
      <vt:lpstr>What form of Energy?</vt:lpstr>
      <vt:lpstr>What form of Energy?</vt:lpstr>
      <vt:lpstr>What form of Energy?</vt:lpstr>
      <vt:lpstr>What form of Energy?</vt:lpstr>
      <vt:lpstr>What form of Energy?</vt:lpstr>
      <vt:lpstr>What form of Energy?</vt:lpstr>
      <vt:lpstr>What form of Energy?</vt:lpstr>
      <vt:lpstr>What form of Energy?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Elizabeth Miller</dc:creator>
  <cp:lastModifiedBy>Teacher</cp:lastModifiedBy>
  <cp:revision>30</cp:revision>
  <cp:lastPrinted>2016-02-03T18:19:48Z</cp:lastPrinted>
  <dcterms:created xsi:type="dcterms:W3CDTF">2013-07-09T21:06:08Z</dcterms:created>
  <dcterms:modified xsi:type="dcterms:W3CDTF">2016-02-03T18:23:31Z</dcterms:modified>
</cp:coreProperties>
</file>