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2" r:id="rId8"/>
    <p:sldId id="261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51"/>
  </p:normalViewPr>
  <p:slideViewPr>
    <p:cSldViewPr>
      <p:cViewPr varScale="1">
        <p:scale>
          <a:sx n="110" d="100"/>
          <a:sy n="110" d="100"/>
        </p:scale>
        <p:origin x="1680" y="1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752475" cy="6858000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accent1"/>
              </a:gs>
              <a:gs pos="100000">
                <a:schemeClr val="accent6">
                  <a:lumMod val="75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6152" y="1267485"/>
            <a:ext cx="7235981" cy="5133316"/>
          </a:xfrm>
        </p:spPr>
        <p:txBody>
          <a:bodyPr/>
          <a:lstStyle>
            <a:lvl1pPr>
              <a:defRPr sz="11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6151" y="201702"/>
            <a:ext cx="6189583" cy="949569"/>
          </a:xfrm>
        </p:spPr>
        <p:txBody>
          <a:bodyPr>
            <a:normAutofit/>
          </a:bodyPr>
          <a:lstStyle>
            <a:lvl1pPr marL="0" indent="0" algn="r">
              <a:buNone/>
              <a:defRPr sz="24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CE3C5-0AC8-47A7-A79D-FDD7E1DB700C}" type="datetimeFigureOut">
              <a:rPr lang="en-US" smtClean="0"/>
              <a:t>11/27/17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50469" y="236415"/>
            <a:ext cx="785301" cy="365125"/>
          </a:xfrm>
        </p:spPr>
        <p:txBody>
          <a:bodyPr/>
          <a:lstStyle>
            <a:lvl1pPr>
              <a:defRPr sz="1400"/>
            </a:lvl1pPr>
          </a:lstStyle>
          <a:p>
            <a:fld id="{7D011889-4FFA-4009-A028-2D2D59C473DB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7467600" y="209550"/>
            <a:ext cx="657226" cy="431800"/>
            <a:chOff x="7467600" y="209550"/>
            <a:chExt cx="657226" cy="431800"/>
          </a:xfrm>
          <a:solidFill>
            <a:schemeClr val="tx2">
              <a:lumMod val="60000"/>
              <a:lumOff val="40000"/>
            </a:schemeClr>
          </a:solidFill>
        </p:grpSpPr>
        <p:sp>
          <p:nvSpPr>
            <p:cNvPr id="8" name="Freeform 5"/>
            <p:cNvSpPr>
              <a:spLocks/>
            </p:cNvSpPr>
            <p:nvPr/>
          </p:nvSpPr>
          <p:spPr bwMode="auto">
            <a:xfrm>
              <a:off x="7467600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5"/>
            <p:cNvSpPr>
              <a:spLocks/>
            </p:cNvSpPr>
            <p:nvPr/>
          </p:nvSpPr>
          <p:spPr bwMode="auto">
            <a:xfrm>
              <a:off x="7677151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5"/>
            <p:cNvSpPr>
              <a:spLocks/>
            </p:cNvSpPr>
            <p:nvPr/>
          </p:nvSpPr>
          <p:spPr bwMode="auto">
            <a:xfrm>
              <a:off x="7881939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1" grpId="1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CE3C5-0AC8-47A7-A79D-FDD7E1DB700C}" type="datetimeFigureOut">
              <a:rPr lang="en-US" smtClean="0"/>
              <a:t>11/27/17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11889-4FFA-4009-A028-2D2D59C473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CE3C5-0AC8-47A7-A79D-FDD7E1DB700C}" type="datetimeFigureOut">
              <a:rPr lang="en-US" smtClean="0"/>
              <a:t>11/27/17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11889-4FFA-4009-A028-2D2D59C473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</p:spPr>
        <p:txBody>
          <a:bodyPr>
            <a:noAutofit/>
          </a:bodyPr>
          <a:lstStyle>
            <a:lvl1pPr algn="l">
              <a:defRPr sz="7200" baseline="0">
                <a:ln w="12700">
                  <a:solidFill>
                    <a:schemeClr val="tx2"/>
                  </a:solidFill>
                </a:ln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838200"/>
            <a:ext cx="7467600" cy="44196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CE3C5-0AC8-47A7-A79D-FDD7E1DB700C}" type="datetimeFigureOut">
              <a:rPr lang="en-US" smtClean="0"/>
              <a:t>11/27/17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D011889-4FFA-4009-A028-2D2D59C473DB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199" y="4484080"/>
            <a:ext cx="7239001" cy="762000"/>
          </a:xfrm>
        </p:spPr>
        <p:txBody>
          <a:bodyPr bIns="0"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</p:spPr>
        <p:txBody>
          <a:bodyPr>
            <a:noAutofit/>
          </a:bodyPr>
          <a:lstStyle>
            <a:lvl1pPr algn="l">
              <a:defRPr sz="7200" baseline="0">
                <a:ln w="12700">
                  <a:solidFill>
                    <a:schemeClr val="tx2"/>
                  </a:solidFill>
                </a:ln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CE3C5-0AC8-47A7-A79D-FDD7E1DB700C}" type="datetimeFigureOut">
              <a:rPr lang="en-US" smtClean="0"/>
              <a:t>11/27/17</a:t>
            </a:fld>
            <a:endParaRPr lang="en-US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D011889-4FFA-4009-A028-2D2D59C473DB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CE3C5-0AC8-47A7-A79D-FDD7E1DB700C}" type="datetimeFigureOut">
              <a:rPr lang="en-US" smtClean="0"/>
              <a:t>11/27/17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11889-4FFA-4009-A028-2D2D59C473D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16152" y="841248"/>
            <a:ext cx="3730752" cy="43891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102352" y="841248"/>
            <a:ext cx="3730752" cy="43891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841248"/>
            <a:ext cx="3733800" cy="533400"/>
          </a:xfrm>
        </p:spPr>
        <p:txBody>
          <a:bodyPr anchor="t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5400" y="841248"/>
            <a:ext cx="3735267" cy="533400"/>
          </a:xfrm>
        </p:spPr>
        <p:txBody>
          <a:bodyPr anchor="t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CE3C5-0AC8-47A7-A79D-FDD7E1DB700C}" type="datetimeFigureOut">
              <a:rPr lang="en-US" smtClean="0"/>
              <a:t>11/27/17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11889-4FFA-4009-A028-2D2D59C473DB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16152" y="1380744"/>
            <a:ext cx="3730752" cy="38404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5102352" y="1380743"/>
            <a:ext cx="3730752" cy="38404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CE3C5-0AC8-47A7-A79D-FDD7E1DB700C}" type="datetimeFigureOut">
              <a:rPr lang="en-US" smtClean="0"/>
              <a:t>11/27/17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11889-4FFA-4009-A028-2D2D59C473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CE3C5-0AC8-47A7-A79D-FDD7E1DB700C}" type="datetimeFigureOut">
              <a:rPr lang="en-US" smtClean="0"/>
              <a:t>11/27/17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D011889-4FFA-4009-A028-2D2D59C473D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0" y="395287"/>
            <a:ext cx="3008313" cy="1162050"/>
          </a:xfrm>
        </p:spPr>
        <p:txBody>
          <a:bodyPr anchor="b"/>
          <a:lstStyle>
            <a:lvl1pPr algn="l">
              <a:defRPr sz="2000" b="1">
                <a:ln>
                  <a:noFill/>
                </a:ln>
                <a:solidFill>
                  <a:srgbClr val="FF7605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1557337"/>
            <a:ext cx="3008313" cy="4386263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3"/>
          </p:nvPr>
        </p:nvSpPr>
        <p:spPr>
          <a:xfrm>
            <a:off x="914400" y="381000"/>
            <a:ext cx="4800600" cy="5943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364CE3C5-0AC8-47A7-A79D-FDD7E1DB700C}" type="datetimeFigureOut">
              <a:rPr lang="en-US" smtClean="0"/>
              <a:t>11/27/17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D011889-4FFA-4009-A028-2D2D59C473DB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624754"/>
            <a:ext cx="5486400" cy="404446"/>
          </a:xfrm>
        </p:spPr>
        <p:txBody>
          <a:bodyPr bIns="0" anchor="b"/>
          <a:lstStyle>
            <a:lvl1pPr algn="l">
              <a:defRPr sz="2000" b="1">
                <a:ln w="12700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23975" y="381000"/>
            <a:ext cx="5867400" cy="408146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5029200"/>
            <a:ext cx="4038600" cy="1371600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CE3C5-0AC8-47A7-A79D-FDD7E1DB700C}" type="datetimeFigureOut">
              <a:rPr lang="en-US" smtClean="0"/>
              <a:t>11/27/17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11889-4FFA-4009-A028-2D2D59C473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gradFill>
            <a:gsLst>
              <a:gs pos="0">
                <a:schemeClr val="accent1"/>
              </a:gs>
              <a:gs pos="52000">
                <a:schemeClr val="accent6">
                  <a:lumMod val="75000"/>
                </a:schemeClr>
              </a:gs>
              <a:gs pos="100000">
                <a:schemeClr val="accent6">
                  <a:lumMod val="50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accent1"/>
              </a:gs>
              <a:gs pos="100000">
                <a:schemeClr val="accent6">
                  <a:lumMod val="75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838200"/>
            <a:ext cx="7467600" cy="441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59680" y="6553200"/>
            <a:ext cx="7162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5740400"/>
            <a:ext cx="381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7D011889-4FFA-4009-A028-2D2D59C473DB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reeform 5"/>
          <p:cNvSpPr>
            <a:spLocks/>
          </p:cNvSpPr>
          <p:nvPr/>
        </p:nvSpPr>
        <p:spPr bwMode="auto">
          <a:xfrm>
            <a:off x="8453438" y="5715000"/>
            <a:ext cx="242887" cy="431800"/>
          </a:xfrm>
          <a:custGeom>
            <a:avLst/>
            <a:gdLst/>
            <a:ahLst/>
            <a:cxnLst>
              <a:cxn ang="0">
                <a:pos x="62" y="0"/>
              </a:cxn>
              <a:cxn ang="0">
                <a:pos x="0" y="0"/>
              </a:cxn>
              <a:cxn ang="0">
                <a:pos x="89" y="136"/>
              </a:cxn>
              <a:cxn ang="0">
                <a:pos x="89" y="136"/>
              </a:cxn>
              <a:cxn ang="0">
                <a:pos x="0" y="272"/>
              </a:cxn>
              <a:cxn ang="0">
                <a:pos x="62" y="272"/>
              </a:cxn>
              <a:cxn ang="0">
                <a:pos x="153" y="136"/>
              </a:cxn>
              <a:cxn ang="0">
                <a:pos x="62" y="0"/>
              </a:cxn>
            </a:cxnLst>
            <a:rect l="0" t="0" r="r" b="b"/>
            <a:pathLst>
              <a:path w="153" h="272">
                <a:moveTo>
                  <a:pt x="62" y="0"/>
                </a:moveTo>
                <a:lnTo>
                  <a:pt x="0" y="0"/>
                </a:lnTo>
                <a:lnTo>
                  <a:pt x="89" y="136"/>
                </a:lnTo>
                <a:lnTo>
                  <a:pt x="89" y="136"/>
                </a:lnTo>
                <a:lnTo>
                  <a:pt x="0" y="272"/>
                </a:lnTo>
                <a:lnTo>
                  <a:pt x="62" y="272"/>
                </a:lnTo>
                <a:lnTo>
                  <a:pt x="153" y="136"/>
                </a:lnTo>
                <a:lnTo>
                  <a:pt x="62" y="0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-1198682" y="4821116"/>
            <a:ext cx="2625969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364CE3C5-0AC8-47A7-A79D-FDD7E1DB700C}" type="datetimeFigureOut">
              <a:rPr lang="en-US" smtClean="0"/>
              <a:t>11/27/17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3" grpId="1" animBg="1"/>
    </p:bldLst>
  </p:timing>
  <p:txStyles>
    <p:titleStyle>
      <a:lvl1pPr algn="l" defTabSz="914400" rtl="0" eaLnBrk="1" latinLnBrk="0" hangingPunct="1">
        <a:spcBef>
          <a:spcPct val="0"/>
        </a:spcBef>
        <a:buNone/>
        <a:defRPr sz="7200" b="1" kern="1200">
          <a:ln w="12700">
            <a:solidFill>
              <a:schemeClr val="tx2"/>
            </a:solidFill>
          </a:ln>
          <a:solidFill>
            <a:schemeClr val="bg1"/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»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˃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Calibri" pitchFamily="34" charset="0"/>
        <a:buChar char="+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&gt;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Calibri" pitchFamily="34" charset="0"/>
        <a:buChar char="+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−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228601"/>
            <a:ext cx="7117180" cy="3276599"/>
          </a:xfrm>
        </p:spPr>
        <p:txBody>
          <a:bodyPr/>
          <a:lstStyle/>
          <a:p>
            <a:pPr algn="ctr"/>
            <a:r>
              <a:rPr lang="en-US" sz="6000" dirty="0" smtClean="0"/>
              <a:t>Cellular Respiration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555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534400" cy="1295399"/>
          </a:xfrm>
        </p:spPr>
        <p:txBody>
          <a:bodyPr/>
          <a:lstStyle/>
          <a:p>
            <a:r>
              <a:rPr lang="en-US" dirty="0" smtClean="0"/>
              <a:t>Cellular Respiration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763000" cy="19050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Cellular respiration is the process in which organisms </a:t>
            </a:r>
            <a:r>
              <a:rPr lang="en-US" sz="2400" u="sng" dirty="0" smtClean="0"/>
              <a:t>break</a:t>
            </a:r>
            <a:r>
              <a:rPr lang="en-US" sz="2400" dirty="0" smtClean="0"/>
              <a:t> </a:t>
            </a:r>
            <a:r>
              <a:rPr lang="en-US" sz="2400" u="sng" dirty="0" smtClean="0"/>
              <a:t>down</a:t>
            </a:r>
            <a:r>
              <a:rPr lang="en-US" sz="2400" dirty="0" smtClean="0"/>
              <a:t> food to create usable </a:t>
            </a:r>
            <a:r>
              <a:rPr lang="en-US" sz="2400" u="sng" dirty="0" smtClean="0"/>
              <a:t>energy</a:t>
            </a:r>
            <a:r>
              <a:rPr lang="en-US" sz="2400" dirty="0" smtClean="0"/>
              <a:t>.</a:t>
            </a:r>
          </a:p>
          <a:p>
            <a:r>
              <a:rPr lang="en-US" sz="2400" u="sng" dirty="0" smtClean="0"/>
              <a:t>Chemical</a:t>
            </a:r>
            <a:r>
              <a:rPr lang="en-US" sz="2400" dirty="0" smtClean="0"/>
              <a:t> energy in </a:t>
            </a:r>
            <a:r>
              <a:rPr lang="en-US" sz="2400" u="sng" dirty="0" smtClean="0"/>
              <a:t>food</a:t>
            </a:r>
            <a:r>
              <a:rPr lang="en-US" sz="2400" dirty="0" smtClean="0"/>
              <a:t> is converted into </a:t>
            </a:r>
            <a:r>
              <a:rPr lang="en-US" sz="2400" u="sng" dirty="0" smtClean="0"/>
              <a:t>mechanical</a:t>
            </a:r>
            <a:r>
              <a:rPr lang="en-US" sz="2400" dirty="0" smtClean="0"/>
              <a:t> and </a:t>
            </a:r>
            <a:r>
              <a:rPr lang="en-US" sz="2400" u="sng" dirty="0" smtClean="0"/>
              <a:t>thermal</a:t>
            </a:r>
            <a:r>
              <a:rPr lang="en-US" sz="2400" dirty="0" smtClean="0"/>
              <a:t> energy in the living organism.</a:t>
            </a:r>
            <a:endParaRPr lang="en-US" sz="2400" dirty="0"/>
          </a:p>
        </p:txBody>
      </p:sp>
      <p:pic>
        <p:nvPicPr>
          <p:cNvPr id="92162" name="Picture 2" descr="http://images.google.com/url?source=imgres&amp;ct=img&amp;q=http://s-fun.com/wp-content/uploads/2008/08/how-is-my-mask-funny-monkey-eating-watermelon.jpg&amp;usg=AFQjCNE-_gr7FQwhuuvQ0CC95AFFNNNnY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4038600"/>
            <a:ext cx="4076700" cy="261724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489250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458200" cy="1143000"/>
          </a:xfrm>
        </p:spPr>
        <p:txBody>
          <a:bodyPr>
            <a:noAutofit/>
          </a:bodyPr>
          <a:lstStyle/>
          <a:p>
            <a:pPr algn="ctr"/>
            <a:r>
              <a:rPr lang="en-US" sz="5400" dirty="0" smtClean="0"/>
              <a:t>The Chemical Formula of Cellular Respiration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0100" y="2971800"/>
            <a:ext cx="7772400" cy="14478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Glucose + 6 molecules of oxygen produce 6 molecules of carbon dioxide + 6 molecules of water + mechanical and thermal energy.</a:t>
            </a:r>
            <a:endParaRPr lang="en-US" sz="2400" dirty="0"/>
          </a:p>
        </p:txBody>
      </p:sp>
      <p:pic>
        <p:nvPicPr>
          <p:cNvPr id="93190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19063" y="1676400"/>
            <a:ext cx="6334473" cy="133599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806595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31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31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3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838200"/>
            <a:ext cx="8467725" cy="762000"/>
          </a:xfrm>
        </p:spPr>
        <p:txBody>
          <a:bodyPr>
            <a:noAutofit/>
          </a:bodyPr>
          <a:lstStyle/>
          <a:p>
            <a:pPr algn="ctr"/>
            <a:r>
              <a:rPr lang="en-US" sz="5400" dirty="0" smtClean="0"/>
              <a:t>Where does cellular respiration occur?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305800" cy="1981200"/>
          </a:xfrm>
        </p:spPr>
        <p:txBody>
          <a:bodyPr>
            <a:noAutofit/>
          </a:bodyPr>
          <a:lstStyle/>
          <a:p>
            <a:r>
              <a:rPr lang="en-US" sz="2800" dirty="0" smtClean="0"/>
              <a:t>Cellular respiration occurs within </a:t>
            </a:r>
            <a:r>
              <a:rPr lang="en-US" sz="2800" b="1" dirty="0" smtClean="0"/>
              <a:t>every</a:t>
            </a:r>
            <a:r>
              <a:rPr lang="en-US" sz="2800" dirty="0" smtClean="0"/>
              <a:t> </a:t>
            </a:r>
            <a:r>
              <a:rPr lang="en-US" sz="2800" u="sng" dirty="0" smtClean="0"/>
              <a:t>cell</a:t>
            </a:r>
            <a:r>
              <a:rPr lang="en-US" sz="2800" dirty="0" smtClean="0"/>
              <a:t> of </a:t>
            </a:r>
            <a:r>
              <a:rPr lang="en-US" sz="2800" b="1" dirty="0" smtClean="0"/>
              <a:t>every</a:t>
            </a:r>
            <a:r>
              <a:rPr lang="en-US" sz="2800" dirty="0" smtClean="0"/>
              <a:t> </a:t>
            </a:r>
            <a:r>
              <a:rPr lang="en-US" sz="2800" u="sng" dirty="0" smtClean="0"/>
              <a:t>living</a:t>
            </a:r>
            <a:r>
              <a:rPr lang="en-US" sz="2800" dirty="0" smtClean="0"/>
              <a:t> organism.</a:t>
            </a:r>
          </a:p>
          <a:p>
            <a:r>
              <a:rPr lang="en-US" sz="2800" dirty="0" smtClean="0"/>
              <a:t>It occurs within the </a:t>
            </a:r>
            <a:r>
              <a:rPr lang="en-US" sz="2800" b="1" u="sng" dirty="0" smtClean="0"/>
              <a:t>mitochondria</a:t>
            </a:r>
            <a:r>
              <a:rPr lang="en-US" sz="2800" dirty="0" smtClean="0"/>
              <a:t> of each cell.</a:t>
            </a:r>
            <a:endParaRPr lang="en-US" sz="2800" dirty="0"/>
          </a:p>
        </p:txBody>
      </p:sp>
      <p:pic>
        <p:nvPicPr>
          <p:cNvPr id="94210" name="Picture 2" descr="http://images.google.com/url?source=imgres&amp;ct=img&amp;q=http://loyalkng.com/wp-content/uploads/2009/07/guinea-pigs-eating-watermelon-eat-hamster-gerbil.jpg&amp;usg=AFQjCNF3tlIxnixiYDo1vmt1Y5nchSro-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00600" y="3581400"/>
            <a:ext cx="4048125" cy="31432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830117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305800" cy="1524000"/>
          </a:xfrm>
        </p:spPr>
        <p:txBody>
          <a:bodyPr/>
          <a:lstStyle/>
          <a:p>
            <a:pPr algn="ctr"/>
            <a:r>
              <a:rPr lang="en-US" sz="4800" dirty="0" smtClean="0"/>
              <a:t>What is the energy from cellular respiration used for?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7772400" cy="3810000"/>
          </a:xfrm>
        </p:spPr>
        <p:txBody>
          <a:bodyPr>
            <a:normAutofit/>
          </a:bodyPr>
          <a:lstStyle/>
          <a:p>
            <a:pPr marL="582930" indent="-514350">
              <a:buFont typeface="+mj-lt"/>
              <a:buAutoNum type="arabicPeriod"/>
            </a:pPr>
            <a:r>
              <a:rPr lang="en-US" sz="3200" u="sng" dirty="0" smtClean="0"/>
              <a:t>Movement</a:t>
            </a:r>
          </a:p>
          <a:p>
            <a:pPr marL="582930" indent="-514350">
              <a:buFont typeface="+mj-lt"/>
              <a:buAutoNum type="arabicPeriod"/>
            </a:pPr>
            <a:r>
              <a:rPr lang="en-US" sz="3200" u="sng" dirty="0" smtClean="0"/>
              <a:t>Growth</a:t>
            </a:r>
          </a:p>
          <a:p>
            <a:pPr marL="582930" indent="-514350">
              <a:buFont typeface="+mj-lt"/>
              <a:buAutoNum type="arabicPeriod"/>
            </a:pPr>
            <a:r>
              <a:rPr lang="en-US" sz="3200" u="sng" dirty="0" smtClean="0"/>
              <a:t>Development</a:t>
            </a:r>
          </a:p>
          <a:p>
            <a:pPr marL="582930" indent="-514350">
              <a:buFont typeface="+mj-lt"/>
              <a:buAutoNum type="arabicPeriod"/>
            </a:pPr>
            <a:r>
              <a:rPr lang="en-US" sz="3200" u="sng" dirty="0" smtClean="0"/>
              <a:t>Reproduction</a:t>
            </a:r>
          </a:p>
          <a:p>
            <a:pPr marL="582930" indent="-514350">
              <a:buFont typeface="+mj-lt"/>
              <a:buAutoNum type="arabicPeriod"/>
            </a:pPr>
            <a:r>
              <a:rPr lang="en-US" sz="3200" u="sng" dirty="0" smtClean="0"/>
              <a:t>Warmth</a:t>
            </a:r>
            <a:endParaRPr lang="en-US" sz="3200" u="sng" dirty="0"/>
          </a:p>
        </p:txBody>
      </p:sp>
      <p:pic>
        <p:nvPicPr>
          <p:cNvPr id="95234" name="Picture 2" descr="http://images.google.com/url?source=imgres&amp;ct=img&amp;q=http://www.katiessite.com/images/cute_animal.jpg&amp;usg=AFQjCNFU9py40-W-oTbvbpwWJtvzqAUJD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77639" y="1676400"/>
            <a:ext cx="4962525" cy="370704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201817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0"/>
            <a:ext cx="7239000" cy="990600"/>
          </a:xfrm>
        </p:spPr>
        <p:txBody>
          <a:bodyPr/>
          <a:lstStyle/>
          <a:p>
            <a:r>
              <a:rPr lang="en-US" sz="6600" dirty="0" smtClean="0"/>
              <a:t>Energy Conversions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914400"/>
            <a:ext cx="8458200" cy="4315968"/>
          </a:xfrm>
        </p:spPr>
        <p:txBody>
          <a:bodyPr/>
          <a:lstStyle/>
          <a:p>
            <a:r>
              <a:rPr lang="en-US" dirty="0" smtClean="0"/>
              <a:t>Which types of energy are </a:t>
            </a:r>
            <a:r>
              <a:rPr lang="en-US" u="sng" dirty="0" smtClean="0"/>
              <a:t>converted</a:t>
            </a:r>
            <a:r>
              <a:rPr lang="en-US" dirty="0" smtClean="0"/>
              <a:t> from the </a:t>
            </a:r>
            <a:r>
              <a:rPr lang="en-US" u="sng" dirty="0" smtClean="0"/>
              <a:t>sun</a:t>
            </a:r>
            <a:r>
              <a:rPr lang="en-US" dirty="0" smtClean="0"/>
              <a:t> to a </a:t>
            </a:r>
            <a:r>
              <a:rPr lang="en-US" u="sng" dirty="0" smtClean="0"/>
              <a:t>person moving</a:t>
            </a:r>
            <a:r>
              <a:rPr lang="en-US" dirty="0" smtClean="0"/>
              <a:t>?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>
          <a:xfrm>
            <a:off x="304800" y="1905000"/>
            <a:ext cx="8686800" cy="3200400"/>
          </a:xfrm>
        </p:spPr>
        <p:txBody>
          <a:bodyPr/>
          <a:lstStyle/>
          <a:p>
            <a:r>
              <a:rPr lang="en-US" b="1" u="sng" dirty="0" smtClean="0"/>
              <a:t>Radiant</a:t>
            </a:r>
            <a:r>
              <a:rPr lang="en-US" b="1" dirty="0" smtClean="0"/>
              <a:t>/Solar/Light</a:t>
            </a:r>
            <a:r>
              <a:rPr lang="en-US" dirty="0" smtClean="0"/>
              <a:t> (light from </a:t>
            </a:r>
            <a:r>
              <a:rPr lang="en-US" u="sng" dirty="0" smtClean="0"/>
              <a:t>sun</a:t>
            </a:r>
            <a:r>
              <a:rPr lang="en-US" dirty="0" smtClean="0"/>
              <a:t>)</a:t>
            </a:r>
          </a:p>
          <a:p>
            <a:r>
              <a:rPr lang="en-US" b="1" u="sng" dirty="0" smtClean="0"/>
              <a:t>Chemical</a:t>
            </a:r>
            <a:r>
              <a:rPr lang="en-US" dirty="0" smtClean="0"/>
              <a:t> </a:t>
            </a:r>
            <a:r>
              <a:rPr lang="en-US" sz="2400" dirty="0" smtClean="0"/>
              <a:t>(</a:t>
            </a:r>
            <a:r>
              <a:rPr lang="en-US" sz="2400" u="sng" dirty="0" smtClean="0"/>
              <a:t>glucose</a:t>
            </a:r>
            <a:r>
              <a:rPr lang="en-US" sz="2400" dirty="0" smtClean="0"/>
              <a:t> stored in plant through photosynthesis, cellular respiration &amp; </a:t>
            </a:r>
            <a:r>
              <a:rPr lang="en-US" sz="2400" u="sng" dirty="0" smtClean="0"/>
              <a:t>digestion</a:t>
            </a:r>
            <a:r>
              <a:rPr lang="en-US" sz="2400" dirty="0" smtClean="0"/>
              <a:t> in animal)</a:t>
            </a:r>
          </a:p>
          <a:p>
            <a:r>
              <a:rPr lang="en-US" b="1" u="sng" dirty="0" smtClean="0"/>
              <a:t>Mechanical</a:t>
            </a:r>
            <a:r>
              <a:rPr lang="en-US" dirty="0" smtClean="0"/>
              <a:t> (organism breaks down glucose to produce energy to </a:t>
            </a:r>
            <a:r>
              <a:rPr lang="en-US" u="sng" dirty="0" smtClean="0"/>
              <a:t>move</a:t>
            </a:r>
            <a:r>
              <a:rPr lang="en-US" dirty="0" smtClean="0"/>
              <a:t> and grow)</a:t>
            </a:r>
          </a:p>
          <a:p>
            <a:r>
              <a:rPr lang="en-US" b="1" u="sng" dirty="0" smtClean="0"/>
              <a:t>Thermal</a:t>
            </a:r>
            <a:r>
              <a:rPr lang="en-US" dirty="0" smtClean="0"/>
              <a:t> (</a:t>
            </a:r>
            <a:r>
              <a:rPr lang="en-US" u="sng" dirty="0" smtClean="0"/>
              <a:t>heat</a:t>
            </a:r>
            <a:r>
              <a:rPr lang="en-US" dirty="0" smtClean="0"/>
              <a:t> is released in the atmosphere)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0248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6201"/>
            <a:ext cx="8477251" cy="762000"/>
          </a:xfrm>
        </p:spPr>
        <p:txBody>
          <a:bodyPr/>
          <a:lstStyle/>
          <a:p>
            <a:pPr algn="ctr"/>
            <a:r>
              <a:rPr lang="en-US" sz="3600" dirty="0" smtClean="0"/>
              <a:t>The Oxygen Cycle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762000"/>
            <a:ext cx="8763000" cy="19050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Photosynthesis and Cellular Respiration are complimentary </a:t>
            </a:r>
            <a:r>
              <a:rPr lang="en-US" sz="2000" u="sng" dirty="0" smtClean="0"/>
              <a:t>reactions</a:t>
            </a:r>
            <a:r>
              <a:rPr lang="en-US" sz="2000" dirty="0" smtClean="0"/>
              <a:t> that result in the </a:t>
            </a:r>
            <a:r>
              <a:rPr lang="en-US" sz="2000" u="sng" dirty="0" smtClean="0"/>
              <a:t>oxygen</a:t>
            </a:r>
            <a:r>
              <a:rPr lang="en-US" sz="2000" dirty="0" smtClean="0"/>
              <a:t> cycle.</a:t>
            </a:r>
          </a:p>
          <a:p>
            <a:r>
              <a:rPr lang="en-US" sz="2000" dirty="0" smtClean="0"/>
              <a:t>The </a:t>
            </a:r>
            <a:r>
              <a:rPr lang="en-US" sz="2000" u="sng" dirty="0" smtClean="0"/>
              <a:t>products</a:t>
            </a:r>
            <a:r>
              <a:rPr lang="en-US" sz="2000" dirty="0" smtClean="0"/>
              <a:t> of</a:t>
            </a:r>
            <a:r>
              <a:rPr lang="en-US" sz="2000" b="1" dirty="0" smtClean="0"/>
              <a:t> photosynthesis </a:t>
            </a:r>
            <a:r>
              <a:rPr lang="en-US" sz="2000" dirty="0" smtClean="0"/>
              <a:t>are the </a:t>
            </a:r>
            <a:r>
              <a:rPr lang="en-US" sz="2000" u="sng" dirty="0" smtClean="0"/>
              <a:t>reactants</a:t>
            </a:r>
            <a:r>
              <a:rPr lang="en-US" sz="2000" dirty="0" smtClean="0"/>
              <a:t> of </a:t>
            </a:r>
            <a:r>
              <a:rPr lang="en-US" sz="2000" b="1" dirty="0" smtClean="0"/>
              <a:t>cellular respiration </a:t>
            </a:r>
            <a:r>
              <a:rPr lang="en-US" sz="2000" dirty="0" smtClean="0"/>
              <a:t>and the </a:t>
            </a:r>
            <a:r>
              <a:rPr lang="en-US" sz="2000" u="sng" dirty="0" smtClean="0"/>
              <a:t>products</a:t>
            </a:r>
            <a:r>
              <a:rPr lang="en-US" sz="2000" dirty="0" smtClean="0"/>
              <a:t> of </a:t>
            </a:r>
            <a:r>
              <a:rPr lang="en-US" sz="2000" b="1" dirty="0" smtClean="0"/>
              <a:t>cellular respiration </a:t>
            </a:r>
            <a:r>
              <a:rPr lang="en-US" sz="2000" dirty="0" smtClean="0"/>
              <a:t>are the </a:t>
            </a:r>
            <a:r>
              <a:rPr lang="en-US" sz="2000" u="sng" dirty="0" smtClean="0"/>
              <a:t>reactants</a:t>
            </a:r>
            <a:r>
              <a:rPr lang="en-US" sz="2000" dirty="0" smtClean="0"/>
              <a:t> of photosynthesis.</a:t>
            </a:r>
            <a:endParaRPr lang="en-US" sz="2000" dirty="0"/>
          </a:p>
        </p:txBody>
      </p:sp>
      <p:pic>
        <p:nvPicPr>
          <p:cNvPr id="99330" name="Picture 2" descr="http://images.google.com/url?source=imgres&amp;ct=img&amp;q=http://www.nisd.net/nwcrossing/links/Alpha/energy%2520cycle/clip_image007.jpg&amp;usg=AFQjCNGce0_oqQP3xfkycn4pzs6CmMaj1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62200" y="2895600"/>
            <a:ext cx="4667250" cy="365205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117060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93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93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9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534400" cy="685800"/>
          </a:xfrm>
        </p:spPr>
        <p:txBody>
          <a:bodyPr/>
          <a:lstStyle/>
          <a:p>
            <a:pPr algn="ctr"/>
            <a:r>
              <a:rPr lang="en-US" sz="3600" dirty="0"/>
              <a:t>Photosynthesis  vs.  Respiration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idx="1"/>
          </p:nvPr>
        </p:nvSpPr>
        <p:spPr>
          <a:xfrm>
            <a:off x="0" y="838200"/>
            <a:ext cx="9144000" cy="3505199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1800" b="1" dirty="0"/>
              <a:t>Reaction:</a:t>
            </a:r>
            <a:r>
              <a:rPr lang="en-US" sz="1800" dirty="0"/>
              <a:t> </a:t>
            </a:r>
            <a:r>
              <a:rPr lang="en-US" sz="1800" dirty="0" smtClean="0"/>
              <a:t>6CO</a:t>
            </a:r>
            <a:r>
              <a:rPr lang="en-US" sz="1400" dirty="0" smtClean="0"/>
              <a:t>2</a:t>
            </a:r>
            <a:r>
              <a:rPr lang="en-US" sz="1800" dirty="0" smtClean="0"/>
              <a:t>+6H</a:t>
            </a:r>
            <a:r>
              <a:rPr lang="en-US" sz="1400" dirty="0" smtClean="0"/>
              <a:t>2</a:t>
            </a:r>
            <a:r>
              <a:rPr lang="en-US" sz="1800" dirty="0" smtClean="0"/>
              <a:t>O</a:t>
            </a:r>
            <a:r>
              <a:rPr lang="en-US" sz="1800" dirty="0"/>
              <a:t>+ light</a:t>
            </a:r>
            <a:r>
              <a:rPr lang="en-US" sz="1800" dirty="0">
                <a:sym typeface="Wingdings" pitchFamily="2" charset="2"/>
              </a:rPr>
              <a:t></a:t>
            </a:r>
            <a:r>
              <a:rPr lang="en-US" sz="1800" dirty="0" smtClean="0">
                <a:sym typeface="Wingdings" pitchFamily="2" charset="2"/>
              </a:rPr>
              <a:t>C</a:t>
            </a:r>
            <a:r>
              <a:rPr lang="en-US" sz="1400" dirty="0" smtClean="0">
                <a:sym typeface="Wingdings" pitchFamily="2" charset="2"/>
              </a:rPr>
              <a:t>6</a:t>
            </a:r>
            <a:r>
              <a:rPr lang="en-US" sz="1800" dirty="0" smtClean="0">
                <a:sym typeface="Wingdings" pitchFamily="2" charset="2"/>
              </a:rPr>
              <a:t>H</a:t>
            </a:r>
            <a:r>
              <a:rPr lang="en-US" sz="1400" dirty="0" smtClean="0">
                <a:sym typeface="Wingdings" pitchFamily="2" charset="2"/>
              </a:rPr>
              <a:t>12</a:t>
            </a:r>
            <a:r>
              <a:rPr lang="en-US" sz="1800" dirty="0" smtClean="0">
                <a:sym typeface="Wingdings" pitchFamily="2" charset="2"/>
              </a:rPr>
              <a:t>O</a:t>
            </a:r>
            <a:r>
              <a:rPr lang="en-US" sz="1400" dirty="0" smtClean="0">
                <a:sym typeface="Wingdings" pitchFamily="2" charset="2"/>
              </a:rPr>
              <a:t>6</a:t>
            </a:r>
            <a:r>
              <a:rPr lang="en-US" sz="1800" dirty="0" smtClean="0">
                <a:sym typeface="Wingdings" pitchFamily="2" charset="2"/>
              </a:rPr>
              <a:t>+6O</a:t>
            </a:r>
            <a:r>
              <a:rPr lang="en-US" sz="1400" dirty="0" smtClean="0">
                <a:sym typeface="Wingdings" pitchFamily="2" charset="2"/>
              </a:rPr>
              <a:t>2</a:t>
            </a:r>
            <a:r>
              <a:rPr lang="en-US" sz="1800" dirty="0" smtClean="0">
                <a:sym typeface="Wingdings" pitchFamily="2" charset="2"/>
              </a:rPr>
              <a:t>         	C</a:t>
            </a:r>
            <a:r>
              <a:rPr lang="en-US" sz="1400" dirty="0" smtClean="0">
                <a:sym typeface="Wingdings" pitchFamily="2" charset="2"/>
              </a:rPr>
              <a:t>6</a:t>
            </a:r>
            <a:r>
              <a:rPr lang="en-US" sz="1800" dirty="0" smtClean="0">
                <a:sym typeface="Wingdings" pitchFamily="2" charset="2"/>
              </a:rPr>
              <a:t>H</a:t>
            </a:r>
            <a:r>
              <a:rPr lang="en-US" sz="1400" dirty="0" smtClean="0">
                <a:sym typeface="Wingdings" pitchFamily="2" charset="2"/>
              </a:rPr>
              <a:t>12</a:t>
            </a:r>
            <a:r>
              <a:rPr lang="en-US" sz="1800" dirty="0" smtClean="0">
                <a:sym typeface="Wingdings" pitchFamily="2" charset="2"/>
              </a:rPr>
              <a:t>O</a:t>
            </a:r>
            <a:r>
              <a:rPr lang="en-US" sz="1400" dirty="0" smtClean="0">
                <a:sym typeface="Wingdings" pitchFamily="2" charset="2"/>
              </a:rPr>
              <a:t>6</a:t>
            </a:r>
            <a:r>
              <a:rPr lang="en-US" sz="1800" dirty="0" smtClean="0">
                <a:sym typeface="Wingdings" pitchFamily="2" charset="2"/>
              </a:rPr>
              <a:t>+6O</a:t>
            </a:r>
            <a:r>
              <a:rPr lang="en-US" sz="1400" dirty="0" smtClean="0">
                <a:sym typeface="Wingdings" pitchFamily="2" charset="2"/>
              </a:rPr>
              <a:t>2</a:t>
            </a:r>
            <a:r>
              <a:rPr lang="en-US" sz="1800" dirty="0" smtClean="0">
                <a:sym typeface="Wingdings" pitchFamily="2" charset="2"/>
              </a:rPr>
              <a:t>6CO</a:t>
            </a:r>
            <a:r>
              <a:rPr lang="en-US" sz="1400" dirty="0" smtClean="0">
                <a:sym typeface="Wingdings" pitchFamily="2" charset="2"/>
              </a:rPr>
              <a:t>2</a:t>
            </a:r>
            <a:r>
              <a:rPr lang="en-US" sz="1800" dirty="0" smtClean="0">
                <a:sym typeface="Wingdings" pitchFamily="2" charset="2"/>
              </a:rPr>
              <a:t>+6H</a:t>
            </a:r>
            <a:r>
              <a:rPr lang="en-US" sz="1400" dirty="0" smtClean="0">
                <a:sym typeface="Wingdings" pitchFamily="2" charset="2"/>
              </a:rPr>
              <a:t>2</a:t>
            </a:r>
            <a:r>
              <a:rPr lang="en-US" sz="1800" dirty="0" smtClean="0">
                <a:sym typeface="Wingdings" pitchFamily="2" charset="2"/>
              </a:rPr>
              <a:t>O+energy</a:t>
            </a:r>
            <a:endParaRPr lang="en-US" sz="1800" dirty="0"/>
          </a:p>
          <a:p>
            <a:pPr>
              <a:lnSpc>
                <a:spcPct val="90000"/>
              </a:lnSpc>
            </a:pPr>
            <a:r>
              <a:rPr lang="en-US" sz="2000" b="1" dirty="0"/>
              <a:t>Reactants:</a:t>
            </a:r>
            <a:r>
              <a:rPr lang="en-US" sz="2000" dirty="0"/>
              <a:t> Carbon dioxide, water, sun    </a:t>
            </a:r>
            <a:r>
              <a:rPr lang="en-US" sz="2000" dirty="0" smtClean="0"/>
              <a:t>	      	Glucose</a:t>
            </a:r>
            <a:r>
              <a:rPr lang="en-US" sz="2000" dirty="0"/>
              <a:t>, oxygen</a:t>
            </a:r>
          </a:p>
          <a:p>
            <a:pPr>
              <a:lnSpc>
                <a:spcPct val="90000"/>
              </a:lnSpc>
            </a:pPr>
            <a:r>
              <a:rPr lang="en-US" sz="2000" b="1" dirty="0"/>
              <a:t>Products:</a:t>
            </a:r>
            <a:r>
              <a:rPr lang="en-US" sz="2000" dirty="0"/>
              <a:t>    Glucose			</a:t>
            </a:r>
            <a:r>
              <a:rPr lang="en-US" sz="2000" dirty="0" smtClean="0"/>
              <a:t>	Energy</a:t>
            </a:r>
            <a:endParaRPr lang="en-US" sz="2000" dirty="0"/>
          </a:p>
          <a:p>
            <a:pPr>
              <a:lnSpc>
                <a:spcPct val="90000"/>
              </a:lnSpc>
            </a:pPr>
            <a:r>
              <a:rPr lang="en-US" sz="2000" b="1" dirty="0"/>
              <a:t>Waste products:</a:t>
            </a:r>
            <a:r>
              <a:rPr lang="en-US" sz="2000" dirty="0"/>
              <a:t>  Oxygen		</a:t>
            </a:r>
            <a:r>
              <a:rPr lang="en-US" sz="2000" dirty="0" smtClean="0"/>
              <a:t>	Carbon </a:t>
            </a:r>
            <a:r>
              <a:rPr lang="en-US" sz="2000" dirty="0"/>
              <a:t>dioxide, water</a:t>
            </a:r>
          </a:p>
          <a:p>
            <a:pPr>
              <a:lnSpc>
                <a:spcPct val="90000"/>
              </a:lnSpc>
            </a:pPr>
            <a:r>
              <a:rPr lang="en-US" sz="2000" b="1" dirty="0"/>
              <a:t>Energy needs:</a:t>
            </a:r>
            <a:r>
              <a:rPr lang="en-US" sz="2000" dirty="0"/>
              <a:t>  Requires energy	 </a:t>
            </a:r>
            <a:r>
              <a:rPr lang="en-US" sz="2000" dirty="0" smtClean="0"/>
              <a:t>	            	Releases </a:t>
            </a:r>
            <a:r>
              <a:rPr lang="en-US" sz="2000" dirty="0"/>
              <a:t>energy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000" dirty="0"/>
          </a:p>
          <a:p>
            <a:pPr>
              <a:lnSpc>
                <a:spcPct val="90000"/>
              </a:lnSpc>
            </a:pPr>
            <a:r>
              <a:rPr lang="en-US" sz="2000" b="1" dirty="0"/>
              <a:t>Summary:</a:t>
            </a:r>
            <a:r>
              <a:rPr lang="en-US" sz="2000" dirty="0"/>
              <a:t> Sugar synthesized using 	    </a:t>
            </a:r>
            <a:r>
              <a:rPr lang="en-US" sz="2000" dirty="0" smtClean="0"/>
              <a:t>	Energy </a:t>
            </a:r>
            <a:r>
              <a:rPr lang="en-US" sz="2000" dirty="0"/>
              <a:t>released from 	</a:t>
            </a:r>
            <a:r>
              <a:rPr lang="en-US" sz="2000" dirty="0" smtClean="0"/>
              <a:t>		energy </a:t>
            </a:r>
            <a:r>
              <a:rPr lang="en-US" sz="2000" dirty="0"/>
              <a:t>from the sun                 </a:t>
            </a:r>
            <a:r>
              <a:rPr lang="en-US" sz="2000" dirty="0" smtClean="0"/>
              <a:t>	 sugar </a:t>
            </a:r>
            <a:r>
              <a:rPr lang="en-US" sz="2000" dirty="0"/>
              <a:t>breakdown</a:t>
            </a:r>
          </a:p>
        </p:txBody>
      </p:sp>
      <p:pic>
        <p:nvPicPr>
          <p:cNvPr id="96258" name="Picture 2" descr="http://images.google.com/url?source=imgres&amp;ct=img&amp;q=http://mcaaron.files.wordpress.com/2008/11/cute-animals-22.jpg&amp;usg=AFQjCNEtDTPgyJQplU0b0srN6NozHS-bL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71850" y="3802645"/>
            <a:ext cx="2400300" cy="245310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89707806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1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1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1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1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1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1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1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1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1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1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1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1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716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16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716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rmal">
  <a:themeElements>
    <a:clrScheme name="Thermal">
      <a:dk1>
        <a:srgbClr val="4D5B6B"/>
      </a:dk1>
      <a:lt1>
        <a:srgbClr val="FFFFFF"/>
      </a:lt1>
      <a:dk2>
        <a:srgbClr val="675D59"/>
      </a:dk2>
      <a:lt2>
        <a:srgbClr val="E8DED8"/>
      </a:lt2>
      <a:accent1>
        <a:srgbClr val="FF7605"/>
      </a:accent1>
      <a:accent2>
        <a:srgbClr val="7F7F7F"/>
      </a:accent2>
      <a:accent3>
        <a:srgbClr val="7F5185"/>
      </a:accent3>
      <a:accent4>
        <a:srgbClr val="89AAD3"/>
      </a:accent4>
      <a:accent5>
        <a:srgbClr val="8F5B4B"/>
      </a:accent5>
      <a:accent6>
        <a:srgbClr val="C84340"/>
      </a:accent6>
      <a:hlink>
        <a:srgbClr val="89AAD3"/>
      </a:hlink>
      <a:folHlink>
        <a:srgbClr val="795185"/>
      </a:folHlink>
    </a:clrScheme>
    <a:fontScheme name="Thermal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erma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63500" dist="38100" dir="81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101600" dist="63500" dir="81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000000"/>
            </a:lightRig>
          </a:scene3d>
          <a:sp3d>
            <a:bevelT h="190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lumMod val="125000"/>
              </a:schemeClr>
            </a:gs>
            <a:gs pos="55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90000"/>
                <a:satMod val="300000"/>
                <a:lumMod val="9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8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TM01859868[[fn=Thermal]]</Template>
  <TotalTime>1480</TotalTime>
  <Words>217</Words>
  <Application>Microsoft Macintosh PowerPoint</Application>
  <PresentationFormat>On-screen Show (4:3)</PresentationFormat>
  <Paragraphs>32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Wingdings</vt:lpstr>
      <vt:lpstr>Thermal</vt:lpstr>
      <vt:lpstr>Cellular Respiration</vt:lpstr>
      <vt:lpstr>Cellular Respiration</vt:lpstr>
      <vt:lpstr>The Chemical Formula of Cellular Respiration</vt:lpstr>
      <vt:lpstr>Where does cellular respiration occur?</vt:lpstr>
      <vt:lpstr>What is the energy from cellular respiration used for?</vt:lpstr>
      <vt:lpstr>Energy Conversions</vt:lpstr>
      <vt:lpstr>The Oxygen Cycle</vt:lpstr>
      <vt:lpstr>Photosynthesis  vs.  Respiration</vt:lpstr>
    </vt:vector>
  </TitlesOfParts>
  <LinksUpToDate>false</LinksUpToDate>
  <SharedDoc>false</SharedDoc>
  <HyperlinksChanged>false</HyperlinksChanged>
  <AppVersion>15.0025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Cellular Respiration</dc:title>
  <dc:creator>Teacher</dc:creator>
  <cp:lastModifiedBy>Anisa Scholes</cp:lastModifiedBy>
  <cp:revision>16</cp:revision>
  <dcterms:created xsi:type="dcterms:W3CDTF">2015-02-25T17:31:28Z</dcterms:created>
  <dcterms:modified xsi:type="dcterms:W3CDTF">2017-11-28T04:41:19Z</dcterms:modified>
</cp:coreProperties>
</file>