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embeddedFontLst>
    <p:embeddedFont>
      <p:font typeface="Roboto" panose="020B0604020202020204" charset="0"/>
      <p:regular r:id="rId12"/>
      <p:bold r:id="rId13"/>
      <p:italic r:id="rId14"/>
      <p:boldItalic r:id="rId15"/>
    </p:embeddedFont>
    <p:embeddedFont>
      <p:font typeface="Roboto Slab" panose="020B0604020202020204" charset="0"/>
      <p:regular r:id="rId16"/>
      <p:bold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57" d="100"/>
          <a:sy n="157" d="100"/>
        </p:scale>
        <p:origin x="-294" y="-1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8164411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c6f75fce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c6f75fce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c6f75fceb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c6f75fceb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c6f75fceb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c6f75fceb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c6f75fceb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c6f75fceb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c6f75fceb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c6f75fceb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c6f75fceb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c6f75fceb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c6f75fceb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c6f75fceb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c6f75fceb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c6f75fceb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c6f75fceb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c6f75fceb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24800" y="672606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" name="Google Shape;11;p2"/>
          <p:cNvSpPr/>
          <p:nvPr/>
        </p:nvSpPr>
        <p:spPr>
          <a:xfrm rot="10800000">
            <a:off x="6537563" y="33429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 lim="8000"/>
            <a:headEnd type="none" w="sm" len="sm"/>
            <a:tailEnd type="none" w="sm" len="sm"/>
          </a:ln>
        </p:spPr>
      </p:sp>
      <p:cxnSp>
        <p:nvCxnSpPr>
          <p:cNvPr id="12" name="Google Shape;12;p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title" hasCustomPrompt="1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>
            <a:spLocks noGrp="1"/>
          </p:cNvSpPr>
          <p:nvPr>
            <p:ph type="body" idx="1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4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5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7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1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4" name="Google Shape;44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5" name="Google Shape;45;p9"/>
          <p:cNvSpPr txBox="1">
            <a:spLocks noGrp="1"/>
          </p:cNvSpPr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>
            <a:spLocks noGrp="1"/>
          </p:cNvSpPr>
          <p:nvPr>
            <p:ph type="body" idx="1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rina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ixf33dQDlXc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>
            <a:spLocks noGrp="1"/>
          </p:cNvSpPr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Topic: Ecosystem Stability</a:t>
            </a:r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subTitle" idx="1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Don’t forget to write your essential question after you take your notes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It is defined as the ability of an ecosystem to maintain </a:t>
            </a:r>
            <a:r>
              <a:rPr lang="en" u="sng"/>
              <a:t>structure</a:t>
            </a:r>
            <a:r>
              <a:rPr lang="en"/>
              <a:t> and </a:t>
            </a:r>
            <a:r>
              <a:rPr lang="en" u="sng"/>
              <a:t>function</a:t>
            </a:r>
            <a:r>
              <a:rPr lang="en"/>
              <a:t> despite disturbances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/>
              <a:t>Ecosystem Structure</a:t>
            </a:r>
            <a:r>
              <a:rPr lang="en"/>
              <a:t>: physical and geological structures, numbers and diversity of species, how the species interact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/>
              <a:t>Ecosystem Function</a:t>
            </a:r>
            <a:r>
              <a:rPr lang="en"/>
              <a:t>: water and nutrient cycling, biomass productivity</a:t>
            </a:r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title"/>
          </p:nvPr>
        </p:nvSpPr>
        <p:spPr>
          <a:xfrm>
            <a:off x="265500" y="355225"/>
            <a:ext cx="4045200" cy="204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ecosystem stability?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1" name="Google Shape;7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0138" y="1975975"/>
            <a:ext cx="2695926" cy="312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Resistance and Resilience</a:t>
            </a:r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41415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2 main components to ecosystem stability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RESISTANCE: if it keeps its structure and continues normal functions when disturbances occur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RESILIENCE: following a disturbance the environment can return to normal conditions</a:t>
            </a:r>
            <a:endParaRPr/>
          </a:p>
        </p:txBody>
      </p:sp>
      <p:pic>
        <p:nvPicPr>
          <p:cNvPr id="78" name="Google Shape;78;p15"/>
          <p:cNvPicPr preferRelativeResize="0"/>
          <p:nvPr/>
        </p:nvPicPr>
        <p:blipFill rotWithShape="1">
          <a:blip r:embed="rId3">
            <a:alphaModFix/>
          </a:blip>
          <a:srcRect r="2524"/>
          <a:stretch/>
        </p:blipFill>
        <p:spPr>
          <a:xfrm>
            <a:off x="4403425" y="1080400"/>
            <a:ext cx="4684650" cy="3885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>
            <a:spLocks noGrp="1"/>
          </p:cNvSpPr>
          <p:nvPr>
            <p:ph type="body" idx="4294967295"/>
          </p:nvPr>
        </p:nvSpPr>
        <p:spPr>
          <a:xfrm>
            <a:off x="245100" y="159101"/>
            <a:ext cx="3853200" cy="5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Char char="●"/>
            </a:pPr>
            <a:r>
              <a:rPr lang="en" sz="2400">
                <a:solidFill>
                  <a:schemeClr val="accent5"/>
                </a:solidFill>
              </a:rPr>
              <a:t>Ecosystems that show a high degree of stability may have a different combinations of resiliency and resistance.</a:t>
            </a:r>
            <a:endParaRPr sz="2400">
              <a:solidFill>
                <a:schemeClr val="accent5"/>
              </a:solidFill>
            </a:endParaRPr>
          </a:p>
        </p:txBody>
      </p:sp>
      <p:cxnSp>
        <p:nvCxnSpPr>
          <p:cNvPr id="84" name="Google Shape;84;p16"/>
          <p:cNvCxnSpPr/>
          <p:nvPr/>
        </p:nvCxnSpPr>
        <p:spPr>
          <a:xfrm>
            <a:off x="418675" y="1811883"/>
            <a:ext cx="2709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5" name="Google Shape;85;p16"/>
          <p:cNvSpPr txBox="1">
            <a:spLocks noGrp="1"/>
          </p:cNvSpPr>
          <p:nvPr>
            <p:ph type="body" idx="4294967295"/>
          </p:nvPr>
        </p:nvSpPr>
        <p:spPr>
          <a:xfrm>
            <a:off x="311700" y="1916330"/>
            <a:ext cx="3853200" cy="275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400"/>
          </a:p>
          <a:p>
            <a:pPr marL="457200" lvl="0" indent="-381000" algn="l" rtl="0">
              <a:spcBef>
                <a:spcPts val="16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A KEY to both ecosystem resilience and resistance is the level of BIODIVERSITY</a:t>
            </a:r>
            <a:endParaRPr sz="2400"/>
          </a:p>
        </p:txBody>
      </p:sp>
      <p:sp>
        <p:nvSpPr>
          <p:cNvPr id="86" name="Google Shape;86;p16"/>
          <p:cNvSpPr txBox="1">
            <a:spLocks noGrp="1"/>
          </p:cNvSpPr>
          <p:nvPr>
            <p:ph type="body" idx="4294967295"/>
          </p:nvPr>
        </p:nvSpPr>
        <p:spPr>
          <a:xfrm>
            <a:off x="4905750" y="1201619"/>
            <a:ext cx="3853200" cy="5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2400">
              <a:solidFill>
                <a:schemeClr val="accent5"/>
              </a:solidFill>
            </a:endParaRPr>
          </a:p>
        </p:txBody>
      </p:sp>
      <p:cxnSp>
        <p:nvCxnSpPr>
          <p:cNvPr id="87" name="Google Shape;87;p16"/>
          <p:cNvCxnSpPr/>
          <p:nvPr/>
        </p:nvCxnSpPr>
        <p:spPr>
          <a:xfrm>
            <a:off x="5012725" y="1811883"/>
            <a:ext cx="2709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8" name="Google Shape;88;p16"/>
          <p:cNvSpPr txBox="1">
            <a:spLocks noGrp="1"/>
          </p:cNvSpPr>
          <p:nvPr>
            <p:ph type="body" idx="4294967295"/>
          </p:nvPr>
        </p:nvSpPr>
        <p:spPr>
          <a:xfrm>
            <a:off x="4905750" y="1916330"/>
            <a:ext cx="3853200" cy="275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400"/>
          </a:p>
        </p:txBody>
      </p:sp>
      <p:pic>
        <p:nvPicPr>
          <p:cNvPr id="89" name="Google Shape;8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98297" y="683497"/>
            <a:ext cx="4784975" cy="359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/>
          <p:nvPr/>
        </p:nvSpPr>
        <p:spPr>
          <a:xfrm>
            <a:off x="0" y="0"/>
            <a:ext cx="9161100" cy="2484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7"/>
          <p:cNvSpPr txBox="1">
            <a:spLocks noGrp="1"/>
          </p:cNvSpPr>
          <p:nvPr>
            <p:ph type="title" idx="4294967295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Knowledge Check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96" name="Google Shape;96;p17"/>
          <p:cNvSpPr txBox="1">
            <a:spLocks noGrp="1"/>
          </p:cNvSpPr>
          <p:nvPr>
            <p:ph type="body" idx="4294967295"/>
          </p:nvPr>
        </p:nvSpPr>
        <p:spPr>
          <a:xfrm>
            <a:off x="164950" y="3108900"/>
            <a:ext cx="2177400" cy="43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195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AutoNum type="arabicPeriod"/>
            </a:pPr>
            <a:r>
              <a:rPr lang="en" sz="2100">
                <a:solidFill>
                  <a:schemeClr val="accent5"/>
                </a:solidFill>
              </a:rPr>
              <a:t>What are the 2 main components of a stable ecosystem?</a:t>
            </a:r>
            <a:endParaRPr sz="2100">
              <a:solidFill>
                <a:schemeClr val="accent5"/>
              </a:solidFill>
            </a:endParaRPr>
          </a:p>
        </p:txBody>
      </p:sp>
      <p:cxnSp>
        <p:nvCxnSpPr>
          <p:cNvPr id="97" name="Google Shape;97;p17"/>
          <p:cNvCxnSpPr/>
          <p:nvPr/>
        </p:nvCxnSpPr>
        <p:spPr>
          <a:xfrm>
            <a:off x="1118175" y="3613373"/>
            <a:ext cx="2709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8" name="Google Shape;98;p17"/>
          <p:cNvSpPr txBox="1">
            <a:spLocks noGrp="1"/>
          </p:cNvSpPr>
          <p:nvPr>
            <p:ph type="body" idx="4294967295"/>
          </p:nvPr>
        </p:nvSpPr>
        <p:spPr>
          <a:xfrm>
            <a:off x="2374559" y="3108900"/>
            <a:ext cx="2177400" cy="43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100">
                <a:solidFill>
                  <a:schemeClr val="accent5"/>
                </a:solidFill>
              </a:rPr>
              <a:t>2. Summarize the difference between the two.</a:t>
            </a:r>
            <a:endParaRPr sz="2100">
              <a:solidFill>
                <a:schemeClr val="accent5"/>
              </a:solidFill>
            </a:endParaRPr>
          </a:p>
        </p:txBody>
      </p:sp>
      <p:cxnSp>
        <p:nvCxnSpPr>
          <p:cNvPr id="99" name="Google Shape;99;p17"/>
          <p:cNvCxnSpPr/>
          <p:nvPr/>
        </p:nvCxnSpPr>
        <p:spPr>
          <a:xfrm>
            <a:off x="3327800" y="3613373"/>
            <a:ext cx="2709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0" name="Google Shape;100;p17"/>
          <p:cNvSpPr txBox="1">
            <a:spLocks noGrp="1"/>
          </p:cNvSpPr>
          <p:nvPr>
            <p:ph type="body" idx="4294967295"/>
          </p:nvPr>
        </p:nvSpPr>
        <p:spPr>
          <a:xfrm>
            <a:off x="4584180" y="3108900"/>
            <a:ext cx="2177400" cy="43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100">
                <a:solidFill>
                  <a:schemeClr val="accent5"/>
                </a:solidFill>
              </a:rPr>
              <a:t>3. What is the key to maintaining a stable ecosystem?</a:t>
            </a:r>
            <a:endParaRPr sz="2100">
              <a:solidFill>
                <a:schemeClr val="accent5"/>
              </a:solidFill>
            </a:endParaRPr>
          </a:p>
        </p:txBody>
      </p:sp>
      <p:cxnSp>
        <p:nvCxnSpPr>
          <p:cNvPr id="101" name="Google Shape;101;p17"/>
          <p:cNvCxnSpPr/>
          <p:nvPr/>
        </p:nvCxnSpPr>
        <p:spPr>
          <a:xfrm>
            <a:off x="5554075" y="3613373"/>
            <a:ext cx="2709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2" name="Google Shape;102;p17"/>
          <p:cNvSpPr txBox="1">
            <a:spLocks noGrp="1"/>
          </p:cNvSpPr>
          <p:nvPr>
            <p:ph type="body" idx="4294967295"/>
          </p:nvPr>
        </p:nvSpPr>
        <p:spPr>
          <a:xfrm>
            <a:off x="6793801" y="3108900"/>
            <a:ext cx="2177400" cy="43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100">
                <a:solidFill>
                  <a:schemeClr val="accent5"/>
                </a:solidFill>
              </a:rPr>
              <a:t>4. What examples of biodiversity can you come up with?</a:t>
            </a:r>
            <a:endParaRPr sz="2100">
              <a:solidFill>
                <a:schemeClr val="accent5"/>
              </a:solidFill>
            </a:endParaRPr>
          </a:p>
        </p:txBody>
      </p:sp>
      <p:cxnSp>
        <p:nvCxnSpPr>
          <p:cNvPr id="103" name="Google Shape;103;p17"/>
          <p:cNvCxnSpPr/>
          <p:nvPr/>
        </p:nvCxnSpPr>
        <p:spPr>
          <a:xfrm>
            <a:off x="7747050" y="3613373"/>
            <a:ext cx="2709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 txBox="1">
            <a:spLocks noGrp="1"/>
          </p:cNvSpPr>
          <p:nvPr>
            <p:ph type="title"/>
          </p:nvPr>
        </p:nvSpPr>
        <p:spPr>
          <a:xfrm>
            <a:off x="2549400" y="94225"/>
            <a:ext cx="4045200" cy="150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Types of Biodiversity</a:t>
            </a:r>
            <a:endParaRPr/>
          </a:p>
        </p:txBody>
      </p:sp>
      <p:pic>
        <p:nvPicPr>
          <p:cNvPr id="109" name="Google Shape;10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000" y="1465350"/>
            <a:ext cx="8984475" cy="296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Different genes and combinations of genes to survive environmental changes</a:t>
            </a: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Different kinds of organisms and the types of relationships among them</a:t>
            </a: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Numbers of habitats and organisms interacting in those habitats</a:t>
            </a:r>
            <a:endParaRPr/>
          </a:p>
        </p:txBody>
      </p:sp>
      <p:sp>
        <p:nvSpPr>
          <p:cNvPr id="115" name="Google Shape;115;p19"/>
          <p:cNvSpPr txBox="1">
            <a:spLocks noGrp="1"/>
          </p:cNvSpPr>
          <p:nvPr>
            <p:ph type="title"/>
          </p:nvPr>
        </p:nvSpPr>
        <p:spPr>
          <a:xfrm>
            <a:off x="265500" y="1818600"/>
            <a:ext cx="4045200" cy="150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Genetic Diversity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Species Diversity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Ecosystem Diversity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0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Natural and Man-made Disturbances.</a:t>
            </a:r>
            <a:endParaRPr/>
          </a:p>
        </p:txBody>
      </p:sp>
      <p:sp>
        <p:nvSpPr>
          <p:cNvPr id="121" name="Google Shape;121;p20"/>
          <p:cNvSpPr txBox="1"/>
          <p:nvPr/>
        </p:nvSpPr>
        <p:spPr>
          <a:xfrm>
            <a:off x="5483925" y="333000"/>
            <a:ext cx="3300600" cy="4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Roboto"/>
              <a:buChar char="●"/>
            </a:pPr>
            <a:r>
              <a:rPr lang="en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Natural disasters: tornadoes, earthquakes, volcanoes, tsunamis, hurricanes, floods, etc.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Roboto"/>
              <a:buChar char="●"/>
            </a:pPr>
            <a:r>
              <a:rPr lang="en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Habitat Fragmentation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Roboto"/>
              <a:buChar char="●"/>
            </a:pPr>
            <a:r>
              <a:rPr lang="en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Illegal Hunting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Roboto"/>
              <a:buChar char="●"/>
            </a:pPr>
            <a:r>
              <a:rPr lang="en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Invasive Species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Roboto"/>
              <a:buChar char="●"/>
            </a:pPr>
            <a:r>
              <a:rPr lang="en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Pollution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Roboto"/>
              <a:buChar char="●"/>
            </a:pPr>
            <a:r>
              <a:rPr lang="en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Climate Change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1"/>
          <p:cNvSpPr/>
          <p:nvPr/>
        </p:nvSpPr>
        <p:spPr>
          <a:xfrm>
            <a:off x="0" y="0"/>
            <a:ext cx="9161100" cy="2484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21"/>
          <p:cNvSpPr txBox="1">
            <a:spLocks noGrp="1"/>
          </p:cNvSpPr>
          <p:nvPr>
            <p:ph type="title" idx="4294967295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Review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128" name="Google Shape;128;p21"/>
          <p:cNvSpPr txBox="1">
            <a:spLocks noGrp="1"/>
          </p:cNvSpPr>
          <p:nvPr>
            <p:ph type="body" idx="4294967295"/>
          </p:nvPr>
        </p:nvSpPr>
        <p:spPr>
          <a:xfrm>
            <a:off x="311700" y="3198825"/>
            <a:ext cx="8520600" cy="160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 sz="2400"/>
          </a:p>
        </p:txBody>
      </p:sp>
      <p:pic>
        <p:nvPicPr>
          <p:cNvPr id="129" name="Google Shape;129;p21" descr="Are all coral reefs the same? Each regional ecosystem has its own &#10;assemblage of species and each contributes uniquely to global biodiversity. Explore why ecosystem diversity is important for conservation decisions.&#10;&#10;For more biodiversity tutorials, visit http://bit.ly/cas-khan." title="Ecosystem biodiversity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60775" y="1063825"/>
            <a:ext cx="5439550" cy="407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248</Words>
  <Application>Microsoft Office PowerPoint</Application>
  <PresentationFormat>On-screen Show (16:9)</PresentationFormat>
  <Paragraphs>39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Roboto</vt:lpstr>
      <vt:lpstr>Roboto Slab</vt:lpstr>
      <vt:lpstr>Marina</vt:lpstr>
      <vt:lpstr>Topic: Ecosystem Stability</vt:lpstr>
      <vt:lpstr>What is ecosystem stability? </vt:lpstr>
      <vt:lpstr>Resistance and Resilience</vt:lpstr>
      <vt:lpstr>PowerPoint Presentation</vt:lpstr>
      <vt:lpstr>Knowledge Check</vt:lpstr>
      <vt:lpstr>Types of Biodiversity</vt:lpstr>
      <vt:lpstr>Genetic Diversity  Species Diversity  Ecosystem Diversity</vt:lpstr>
      <vt:lpstr>Natural and Man-made Disturbances.</vt:lpstr>
      <vt:lpstr>Review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Topic: Ecosystem Stability</dc:title>
  <dc:creator>ryan.miller</dc:creator>
  <cp:lastModifiedBy>ryan miller</cp:lastModifiedBy>
  <cp:revision>1</cp:revision>
  <dcterms:modified xsi:type="dcterms:W3CDTF">2019-09-30T21:35:15Z</dcterms:modified>
</cp:coreProperties>
</file>