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4C557-A055-4EBF-9BA9-D430C5816D8D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7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5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9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87CB-7F68-4BDE-A00F-1AF55B589C89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D298-E5B4-4B1A-8CD4-8CC8394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0FF906-469B-46A7-A6D5-DC1CCE3DAFA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34C557-A055-4EBF-9BA9-D430C5816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4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DNA and Bioethics</a:t>
            </a:r>
            <a:endParaRPr lang="en-US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0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Hershey and 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282440" cy="56049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</a:t>
            </a:r>
            <a:r>
              <a:rPr lang="en-US" sz="2000" dirty="0" smtClean="0"/>
              <a:t>irus -made of DNA </a:t>
            </a:r>
            <a:r>
              <a:rPr lang="en-US" sz="2000" dirty="0"/>
              <a:t>and </a:t>
            </a:r>
            <a:r>
              <a:rPr lang="en-US" sz="2000" dirty="0" smtClean="0"/>
              <a:t>protein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experiments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a virus with either </a:t>
            </a:r>
            <a:r>
              <a:rPr lang="en-US" sz="2000" dirty="0" smtClean="0"/>
              <a:t>radioactive </a:t>
            </a:r>
            <a:r>
              <a:rPr lang="en-US" sz="2000" dirty="0"/>
              <a:t>DNA or radioactive protein were used to infect </a:t>
            </a:r>
            <a:r>
              <a:rPr lang="en-US" sz="2000" dirty="0" smtClean="0"/>
              <a:t>bacteria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Either </a:t>
            </a:r>
            <a:r>
              <a:rPr lang="en-US" sz="2000" dirty="0"/>
              <a:t>the radioactive </a:t>
            </a:r>
            <a:r>
              <a:rPr lang="en-US" sz="2000" dirty="0" smtClean="0"/>
              <a:t>proteins </a:t>
            </a:r>
            <a:r>
              <a:rPr lang="en-US" sz="2000" dirty="0"/>
              <a:t>or radioactive DNA would be transferred to the </a:t>
            </a:r>
            <a:r>
              <a:rPr lang="en-US" sz="2000" dirty="0" smtClean="0"/>
              <a:t>bacteria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Identifying </a:t>
            </a:r>
            <a:r>
              <a:rPr lang="en-US" sz="2000" dirty="0"/>
              <a:t>which one </a:t>
            </a:r>
            <a:r>
              <a:rPr lang="en-US" sz="2000" dirty="0" smtClean="0"/>
              <a:t>is </a:t>
            </a:r>
            <a:r>
              <a:rPr lang="en-US" sz="2000" dirty="0"/>
              <a:t>transferred would identify the genetic material.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Only </a:t>
            </a:r>
            <a:r>
              <a:rPr lang="en-US" sz="2000" dirty="0"/>
              <a:t>the radioactively labeled DNA </a:t>
            </a:r>
            <a:r>
              <a:rPr lang="en-US" sz="2000" dirty="0" smtClean="0"/>
              <a:t>was transferred. 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2982"/>
            <a:ext cx="3733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omposed </a:t>
            </a:r>
            <a:r>
              <a:rPr lang="en-US" dirty="0"/>
              <a:t>of </a:t>
            </a:r>
            <a:r>
              <a:rPr lang="en-US" dirty="0" smtClean="0"/>
              <a:t>nucleotides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nitrogen </a:t>
            </a:r>
            <a:r>
              <a:rPr lang="en-US" dirty="0"/>
              <a:t>containing </a:t>
            </a:r>
            <a:r>
              <a:rPr lang="en-US" dirty="0">
                <a:solidFill>
                  <a:srgbClr val="FF0000"/>
                </a:solidFill>
              </a:rPr>
              <a:t>base</a:t>
            </a:r>
            <a:r>
              <a:rPr lang="en-US" dirty="0"/>
              <a:t>, a five -carbon sugar (deoxyribose), and a phosphate group.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dirty="0">
                <a:solidFill>
                  <a:srgbClr val="FF0000"/>
                </a:solidFill>
              </a:rPr>
              <a:t>possible bases: adenine (A), guanine (G), cytosine (C),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thymine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048000"/>
            <a:ext cx="5086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Chargaff’s Rules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1st: </a:t>
            </a:r>
            <a:r>
              <a:rPr lang="en-US" dirty="0" smtClean="0"/>
              <a:t>The </a:t>
            </a:r>
            <a:r>
              <a:rPr lang="en-US" dirty="0"/>
              <a:t>composition of DNA varied from one species to </a:t>
            </a:r>
            <a:r>
              <a:rPr lang="en-US" dirty="0" smtClean="0"/>
              <a:t>another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molecular diversity added evidence that DNA could be the genetic material. </a:t>
            </a:r>
          </a:p>
          <a:p>
            <a:r>
              <a:rPr lang="en-US" dirty="0"/>
              <a:t>2nd: </a:t>
            </a:r>
            <a:r>
              <a:rPr lang="en-US" dirty="0" smtClean="0"/>
              <a:t>the </a:t>
            </a:r>
            <a:r>
              <a:rPr lang="en-US" dirty="0"/>
              <a:t>amount of one base always approximately </a:t>
            </a:r>
            <a:r>
              <a:rPr lang="en-US" dirty="0" smtClean="0"/>
              <a:t>equals </a:t>
            </a:r>
            <a:r>
              <a:rPr lang="en-US" dirty="0"/>
              <a:t>the amount of a particular second base.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Example: guanines equals </a:t>
            </a:r>
            <a:r>
              <a:rPr lang="en-US" dirty="0">
                <a:solidFill>
                  <a:srgbClr val="FF0000"/>
                </a:solidFill>
              </a:rPr>
              <a:t>the number of </a:t>
            </a:r>
            <a:r>
              <a:rPr lang="en-US" dirty="0" err="1">
                <a:solidFill>
                  <a:srgbClr val="FF0000"/>
                </a:solidFill>
              </a:rPr>
              <a:t>cytosines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69934"/>
            <a:ext cx="5791200" cy="40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Pairing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Purines-  Adenine and </a:t>
            </a:r>
            <a:r>
              <a:rPr lang="en-US" dirty="0"/>
              <a:t>guanine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ring structures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Pyrimidines- Thymine and cytosine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ring structure.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purine always </a:t>
            </a:r>
            <a:r>
              <a:rPr lang="en-US" dirty="0" smtClean="0"/>
              <a:t>combines with </a:t>
            </a:r>
            <a:r>
              <a:rPr lang="en-US" dirty="0"/>
              <a:t>a pyrimidine in the DNA double </a:t>
            </a:r>
            <a:r>
              <a:rPr lang="en-US" dirty="0" smtClean="0"/>
              <a:t>helix!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445286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00628"/>
            <a:ext cx="628650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Rosalind </a:t>
            </a:r>
            <a:r>
              <a:rPr lang="en-US" dirty="0"/>
              <a:t>Franklin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Worked with DNA </a:t>
            </a:r>
            <a:r>
              <a:rPr lang="en-US" dirty="0"/>
              <a:t>fibers.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Maurice </a:t>
            </a:r>
            <a:r>
              <a:rPr lang="en-US" dirty="0"/>
              <a:t>Wilkins, used </a:t>
            </a:r>
            <a:r>
              <a:rPr lang="en-US" dirty="0" smtClean="0"/>
              <a:t>x-ray diffraction </a:t>
            </a:r>
            <a:r>
              <a:rPr lang="en-US" dirty="0"/>
              <a:t>photographic techniques to analyze the structure of DNA.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February 1953, </a:t>
            </a:r>
            <a:r>
              <a:rPr lang="en-US" dirty="0" smtClean="0"/>
              <a:t>Francis </a:t>
            </a:r>
            <a:r>
              <a:rPr lang="en-US" dirty="0"/>
              <a:t>Crick and James D. Watson </a:t>
            </a:r>
            <a:r>
              <a:rPr lang="en-US" dirty="0" smtClean="0"/>
              <a:t>had </a:t>
            </a:r>
            <a:r>
              <a:rPr lang="en-US" dirty="0"/>
              <a:t>started to build a model of DNA.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indirectly </a:t>
            </a:r>
            <a:r>
              <a:rPr lang="en-US" dirty="0"/>
              <a:t>obtained </a:t>
            </a:r>
            <a:r>
              <a:rPr lang="en-US" dirty="0" smtClean="0"/>
              <a:t>Franklin's data which had </a:t>
            </a:r>
            <a:r>
              <a:rPr lang="en-US" dirty="0"/>
              <a:t>crucial information </a:t>
            </a:r>
            <a:endParaRPr lang="en-US" dirty="0" smtClean="0"/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Crick and Watson </a:t>
            </a:r>
            <a:r>
              <a:rPr lang="en-US" sz="3200" b="1" dirty="0">
                <a:solidFill>
                  <a:srgbClr val="7030A0"/>
                </a:solidFill>
              </a:rPr>
              <a:t>then published their double helical model of </a:t>
            </a:r>
            <a:r>
              <a:rPr lang="en-US" sz="3200" b="1" dirty="0" smtClean="0">
                <a:solidFill>
                  <a:srgbClr val="7030A0"/>
                </a:solidFill>
              </a:rPr>
              <a:t>DNA! </a:t>
            </a:r>
            <a:r>
              <a:rPr lang="en-US" sz="2000" b="1" dirty="0" smtClean="0"/>
              <a:t>(They get most of the credit)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398239" cy="24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1021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399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Watson and Crick</a:t>
            </a:r>
          </a:p>
        </p:txBody>
      </p:sp>
    </p:spTree>
    <p:extLst>
      <p:ext uri="{BB962C8B-B14F-4D97-AF65-F5344CB8AC3E}">
        <p14:creationId xmlns:p14="http://schemas.microsoft.com/office/powerpoint/2010/main" val="8960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807698"/>
              </p:ext>
            </p:extLst>
          </p:nvPr>
        </p:nvGraphicFramePr>
        <p:xfrm>
          <a:off x="762000" y="0"/>
          <a:ext cx="7521576" cy="32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192"/>
                <a:gridCol w="2507192"/>
                <a:gridCol w="2507192"/>
              </a:tblGrid>
              <a:tr h="10754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RNA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DNA</a:t>
                      </a:r>
                      <a:endParaRPr lang="en-US" sz="4400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Stranded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Stranded</a:t>
                      </a:r>
                      <a:endParaRPr lang="en-US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r>
                        <a:rPr lang="en-US" baseline="0" dirty="0" smtClean="0"/>
                        <a:t>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Thymine</a:t>
                      </a:r>
                      <a:endParaRPr lang="en-US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Deoxyribose</a:t>
                      </a:r>
                      <a:endParaRPr lang="en-US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</a:t>
                      </a:r>
                      <a:r>
                        <a:rPr lang="en-US" baseline="0" dirty="0" smtClean="0"/>
                        <a:t> (chromosomes)</a:t>
                      </a:r>
                      <a:endParaRPr lang="en-US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Moves</a:t>
                      </a:r>
                      <a:r>
                        <a:rPr lang="en-US" baseline="0" dirty="0" smtClean="0"/>
                        <a:t> to 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Stays in Nucleus</a:t>
                      </a:r>
                      <a:endParaRPr lang="en-US" dirty="0"/>
                    </a:p>
                  </a:txBody>
                  <a:tcPr/>
                </a:tc>
              </a:tr>
              <a:tr h="311792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mRNA, </a:t>
                      </a:r>
                      <a:r>
                        <a:rPr lang="en-US" dirty="0" err="1" smtClean="0"/>
                        <a:t>tRNA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41959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261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Angles</vt:lpstr>
      <vt:lpstr>DNA and Bioethics</vt:lpstr>
      <vt:lpstr>Hershey and Chase</vt:lpstr>
      <vt:lpstr>DNA Structure</vt:lpstr>
      <vt:lpstr>Chargaff’s Rules  </vt:lpstr>
      <vt:lpstr>Base Pairing </vt:lpstr>
      <vt:lpstr>The double Helix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nicole.heath</cp:lastModifiedBy>
  <cp:revision>3</cp:revision>
  <dcterms:created xsi:type="dcterms:W3CDTF">2016-11-02T15:20:44Z</dcterms:created>
  <dcterms:modified xsi:type="dcterms:W3CDTF">2018-11-01T20:40:34Z</dcterms:modified>
</cp:coreProperties>
</file>