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6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C2E01E-4E3E-4036-A438-277A320803E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D54535-D19F-40FC-AB0F-7E947E9A7F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67302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000" dirty="0" smtClean="0"/>
              <a:t>Bioethics and Pedigree Charts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Is the trait sex-linked or autosomal?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sex chromosome is a chromosome that determines </a:t>
            </a:r>
            <a:r>
              <a:rPr lang="en-US" dirty="0" smtClean="0"/>
              <a:t>the </a:t>
            </a:r>
            <a:r>
              <a:rPr lang="en-US" dirty="0"/>
              <a:t>sex of an organism. </a:t>
            </a:r>
            <a:endParaRPr lang="en-US" dirty="0" smtClean="0"/>
          </a:p>
          <a:p>
            <a:pPr lvl="1"/>
            <a:r>
              <a:rPr lang="en-US" dirty="0" smtClean="0"/>
              <a:t>Humans </a:t>
            </a:r>
            <a:r>
              <a:rPr lang="en-US" dirty="0"/>
              <a:t>have two sex chromosomes, X and Y. </a:t>
            </a:r>
            <a:endParaRPr lang="en-US" dirty="0" smtClean="0"/>
          </a:p>
          <a:p>
            <a:pPr lvl="1"/>
            <a:r>
              <a:rPr lang="en-US" dirty="0" smtClean="0"/>
              <a:t>Females </a:t>
            </a:r>
            <a:r>
              <a:rPr lang="en-US" dirty="0"/>
              <a:t>have two </a:t>
            </a:r>
            <a:r>
              <a:rPr lang="en-US" dirty="0" smtClean="0"/>
              <a:t>X </a:t>
            </a:r>
            <a:r>
              <a:rPr lang="en-US" dirty="0"/>
              <a:t>chromosomes (XX), and males have one X and one Y (XY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A sex-linked trait is a trait whose allele is found on a sex </a:t>
            </a:r>
            <a:r>
              <a:rPr lang="en-US" dirty="0" smtClean="0"/>
              <a:t>chromosome.</a:t>
            </a:r>
          </a:p>
          <a:p>
            <a:pPr lvl="1"/>
            <a:r>
              <a:rPr lang="en-US" dirty="0" smtClean="0"/>
              <a:t>The human X is much bigger and has many more genes than Y.</a:t>
            </a:r>
          </a:p>
          <a:p>
            <a:pPr lvl="1"/>
            <a:r>
              <a:rPr lang="en-US" dirty="0" smtClean="0"/>
              <a:t>There are many more sex-linked traits on X than Y. </a:t>
            </a:r>
          </a:p>
          <a:p>
            <a:pPr lvl="1"/>
            <a:r>
              <a:rPr lang="en-US" dirty="0" smtClean="0"/>
              <a:t>Most are recessive, because males only have one X if they inherit the trait then they will express it. These traits are much more common in men than women.</a:t>
            </a:r>
          </a:p>
          <a:p>
            <a:pPr lvl="1"/>
            <a:r>
              <a:rPr lang="en-US" dirty="0" smtClean="0"/>
              <a:t>Women have two X’s so if they express the trait then they got two copies of the allele, they can also only receive one copy and be a “carrier” of the trait.</a:t>
            </a:r>
          </a:p>
        </p:txBody>
      </p:sp>
    </p:spTree>
    <p:extLst>
      <p:ext uri="{BB962C8B-B14F-4D97-AF65-F5344CB8AC3E}">
        <p14:creationId xmlns:p14="http://schemas.microsoft.com/office/powerpoint/2010/main" val="4257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5199117" cy="51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Blind Pedigree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5476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Color Bind Punnett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72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traits appear in a heterozygous </a:t>
            </a:r>
            <a:r>
              <a:rPr lang="en-US" dirty="0" smtClean="0"/>
              <a:t>offspring</a:t>
            </a:r>
          </a:p>
          <a:p>
            <a:pPr lvl="1"/>
            <a:r>
              <a:rPr lang="en-US" dirty="0" smtClean="0"/>
              <a:t>Neither </a:t>
            </a:r>
            <a:r>
              <a:rPr lang="en-US" dirty="0"/>
              <a:t>allele is </a:t>
            </a:r>
            <a:r>
              <a:rPr lang="en-US" dirty="0" smtClean="0"/>
              <a:t>completely </a:t>
            </a:r>
            <a:r>
              <a:rPr lang="en-US" dirty="0"/>
              <a:t>dominant nor completely recessive. </a:t>
            </a: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/>
              <a:t>roan shorthorn cattle have </a:t>
            </a:r>
            <a:r>
              <a:rPr lang="en-US" dirty="0" err="1" smtClean="0"/>
              <a:t>codominant</a:t>
            </a:r>
            <a:r>
              <a:rPr lang="en-US" dirty="0" smtClean="0"/>
              <a:t> </a:t>
            </a:r>
            <a:r>
              <a:rPr lang="en-US" dirty="0"/>
              <a:t>genes for hair color. The coat has both red and white hairs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21920" cy="341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4958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phenotype </a:t>
            </a:r>
            <a:r>
              <a:rPr lang="en-US" dirty="0"/>
              <a:t>of the offspring is somewhere in </a:t>
            </a:r>
            <a:r>
              <a:rPr lang="en-US" dirty="0" smtClean="0"/>
              <a:t>between </a:t>
            </a:r>
            <a:r>
              <a:rPr lang="en-US" dirty="0"/>
              <a:t>the phenotypes of both </a:t>
            </a:r>
            <a:r>
              <a:rPr lang="en-US" dirty="0" smtClean="0"/>
              <a:t>parents, a </a:t>
            </a:r>
            <a:r>
              <a:rPr lang="en-US" dirty="0"/>
              <a:t>completely dominant allele does not occur. </a:t>
            </a:r>
          </a:p>
          <a:p>
            <a:pPr lvl="1"/>
            <a:r>
              <a:rPr lang="en-US" dirty="0" smtClean="0"/>
              <a:t>mixing </a:t>
            </a:r>
            <a:r>
              <a:rPr lang="en-US" dirty="0"/>
              <a:t>of both genes. </a:t>
            </a:r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/>
              <a:t>when red </a:t>
            </a:r>
            <a:r>
              <a:rPr lang="en-US" dirty="0" smtClean="0"/>
              <a:t>snapdragon </a:t>
            </a:r>
            <a:r>
              <a:rPr lang="en-US" dirty="0"/>
              <a:t>(CRCR) are crossed with white </a:t>
            </a:r>
            <a:r>
              <a:rPr lang="en-US" dirty="0" smtClean="0"/>
              <a:t>snapdragons </a:t>
            </a:r>
            <a:r>
              <a:rPr lang="en-US" dirty="0"/>
              <a:t>(CWCW), the F1hybrids are all pink heterozygotes for flower color </a:t>
            </a:r>
            <a:r>
              <a:rPr lang="en-US" dirty="0" smtClean="0"/>
              <a:t>(</a:t>
            </a:r>
            <a:r>
              <a:rPr lang="en-US" dirty="0"/>
              <a:t>CRCW). The pink color is an intermediate between the two parent colors. When two </a:t>
            </a:r>
            <a:r>
              <a:rPr lang="en-US" dirty="0" smtClean="0"/>
              <a:t>F1 </a:t>
            </a:r>
            <a:r>
              <a:rPr lang="en-US" dirty="0"/>
              <a:t>(CRCW) hybrids are crossed they will produce red, pink, and white flowers. </a:t>
            </a:r>
            <a:endParaRPr lang="en-US" dirty="0" smtClean="0"/>
          </a:p>
          <a:p>
            <a:pPr lvl="1"/>
            <a:r>
              <a:rPr lang="en-US" dirty="0" smtClean="0"/>
              <a:t>The genotype can be determined by it’s phenotype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5147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Right or wrong? Good or bad? Legal or illegal?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completion of The Human Genome </a:t>
            </a:r>
            <a:r>
              <a:rPr lang="en-US" dirty="0" smtClean="0"/>
              <a:t>Project!   WOW!!!!!</a:t>
            </a:r>
          </a:p>
          <a:p>
            <a:r>
              <a:rPr lang="en-US" dirty="0" smtClean="0"/>
              <a:t>However</a:t>
            </a:r>
            <a:r>
              <a:rPr lang="en-US" dirty="0"/>
              <a:t>, is knowing all of our DNA a good thing?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Ethical, Legal, Social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51603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Imagine someone analyzes part of your DNA. Who controls that information?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</a:t>
            </a:r>
            <a:r>
              <a:rPr lang="en-US" dirty="0" smtClean="0"/>
              <a:t>your </a:t>
            </a:r>
            <a:r>
              <a:rPr lang="en-US" dirty="0"/>
              <a:t>health insurance company found out you </a:t>
            </a:r>
            <a:r>
              <a:rPr lang="en-US" dirty="0" smtClean="0"/>
              <a:t>were predisposed </a:t>
            </a:r>
            <a:r>
              <a:rPr lang="en-US" dirty="0"/>
              <a:t>to develop a devastating </a:t>
            </a:r>
            <a:r>
              <a:rPr lang="en-US" dirty="0" smtClean="0"/>
              <a:t>genetic </a:t>
            </a:r>
            <a:r>
              <a:rPr lang="en-US" dirty="0"/>
              <a:t>disease. Might they decide to cancel your insurance? Privacy issues concerning </a:t>
            </a:r>
            <a:r>
              <a:rPr lang="en-US" dirty="0" smtClean="0"/>
              <a:t>genetic </a:t>
            </a:r>
            <a:r>
              <a:rPr lang="en-US" dirty="0"/>
              <a:t>information is an important issue in this day and age.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ELSI stands for Ethical, Legal and Social Issues.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15006" cy="32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Concerns for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Who </a:t>
            </a:r>
            <a:r>
              <a:rPr lang="en-US" dirty="0"/>
              <a:t>owns genetically modified organisms such as bacteria?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such </a:t>
            </a:r>
            <a:r>
              <a:rPr lang="en-US" dirty="0" smtClean="0"/>
              <a:t>organisms </a:t>
            </a:r>
            <a:r>
              <a:rPr lang="en-US" dirty="0"/>
              <a:t>be patented like inventions? </a:t>
            </a:r>
          </a:p>
          <a:p>
            <a:r>
              <a:rPr lang="en-US" dirty="0" smtClean="0"/>
              <a:t>Are </a:t>
            </a:r>
            <a:r>
              <a:rPr lang="en-US" dirty="0"/>
              <a:t>genetically modified foods safe to eat? Might they have unknown </a:t>
            </a:r>
            <a:r>
              <a:rPr lang="en-US" dirty="0" smtClean="0"/>
              <a:t>harmful </a:t>
            </a:r>
            <a:r>
              <a:rPr lang="en-US" dirty="0"/>
              <a:t>effects on the people who consume them? </a:t>
            </a:r>
          </a:p>
          <a:p>
            <a:r>
              <a:rPr lang="en-US" dirty="0" smtClean="0"/>
              <a:t>Are </a:t>
            </a:r>
            <a:r>
              <a:rPr lang="en-US" dirty="0"/>
              <a:t>genetically engineered crops safe for the environment? </a:t>
            </a:r>
            <a:endParaRPr lang="en-US" dirty="0" smtClean="0"/>
          </a:p>
          <a:p>
            <a:r>
              <a:rPr lang="en-US" dirty="0" smtClean="0"/>
              <a:t>Might </a:t>
            </a:r>
            <a:r>
              <a:rPr lang="en-US" dirty="0"/>
              <a:t>they harm </a:t>
            </a:r>
            <a:r>
              <a:rPr lang="en-US" dirty="0" smtClean="0"/>
              <a:t>other </a:t>
            </a:r>
            <a:r>
              <a:rPr lang="en-US" dirty="0"/>
              <a:t>organisms or even entire ecosystems? </a:t>
            </a:r>
          </a:p>
          <a:p>
            <a:r>
              <a:rPr lang="en-US" dirty="0" smtClean="0"/>
              <a:t>Who </a:t>
            </a:r>
            <a:r>
              <a:rPr lang="en-US" dirty="0"/>
              <a:t>controls a person’s genetic information? What safeguards ensure that </a:t>
            </a:r>
            <a:r>
              <a:rPr lang="en-US" dirty="0" smtClean="0"/>
              <a:t>the </a:t>
            </a:r>
            <a:r>
              <a:rPr lang="en-US" dirty="0"/>
              <a:t>information is kept private? </a:t>
            </a:r>
          </a:p>
          <a:p>
            <a:r>
              <a:rPr lang="en-US" dirty="0" smtClean="0"/>
              <a:t>How </a:t>
            </a:r>
            <a:r>
              <a:rPr lang="en-US" dirty="0"/>
              <a:t>far should we go to ensure that children are free of mutations? Should a </a:t>
            </a:r>
            <a:r>
              <a:rPr lang="en-US" dirty="0" smtClean="0"/>
              <a:t>pregnancy </a:t>
            </a:r>
            <a:r>
              <a:rPr lang="en-US" dirty="0"/>
              <a:t>be ended if the fetus has a mutation for a serious genetic disorder? </a:t>
            </a:r>
          </a:p>
        </p:txBody>
      </p:sp>
    </p:spTree>
    <p:extLst>
      <p:ext uri="{BB962C8B-B14F-4D97-AF65-F5344CB8AC3E}">
        <p14:creationId xmlns:p14="http://schemas.microsoft.com/office/powerpoint/2010/main" val="3294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062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strain of corn has been created with a gene that encodes a natural pesticide. On </a:t>
            </a:r>
            <a:r>
              <a:rPr lang="en-US" dirty="0" smtClean="0"/>
              <a:t>the </a:t>
            </a:r>
            <a:r>
              <a:rPr lang="en-US" dirty="0"/>
              <a:t>positive side, the transgenic corn is not eaten by insects, so there is more </a:t>
            </a:r>
            <a:r>
              <a:rPr lang="en-US" dirty="0" smtClean="0"/>
              <a:t>corn </a:t>
            </a:r>
            <a:r>
              <a:rPr lang="en-US" dirty="0"/>
              <a:t>for people to eat. The corn also doesn’t need to be sprayed with chemical </a:t>
            </a:r>
            <a:r>
              <a:rPr lang="en-US" dirty="0" smtClean="0"/>
              <a:t>pesticides</a:t>
            </a:r>
            <a:r>
              <a:rPr lang="en-US" dirty="0"/>
              <a:t>, which can harm people and other living things. On the negative side, </a:t>
            </a:r>
            <a:r>
              <a:rPr lang="en-US" dirty="0" smtClean="0"/>
              <a:t>the </a:t>
            </a:r>
            <a:r>
              <a:rPr lang="en-US" dirty="0"/>
              <a:t>transgenic corn has been shown to cross-pollinate nearby milkweed plants. </a:t>
            </a:r>
            <a:r>
              <a:rPr lang="en-US" dirty="0" smtClean="0"/>
              <a:t>Offspring </a:t>
            </a:r>
            <a:r>
              <a:rPr lang="en-US" dirty="0"/>
              <a:t>of the cross-pollinated milkweed plants are now known to be toxic to </a:t>
            </a:r>
            <a:r>
              <a:rPr lang="en-US" dirty="0" smtClean="0"/>
              <a:t>monarch </a:t>
            </a:r>
            <a:r>
              <a:rPr lang="en-US" dirty="0"/>
              <a:t>butterfly caterpillars that depend on them for food. Scientists are </a:t>
            </a:r>
            <a:r>
              <a:rPr lang="en-US" dirty="0" smtClean="0"/>
              <a:t>concerned </a:t>
            </a:r>
            <a:r>
              <a:rPr lang="en-US" dirty="0"/>
              <a:t>that this may threaten the monarch species as well as other species </a:t>
            </a:r>
            <a:r>
              <a:rPr lang="en-US" dirty="0" smtClean="0"/>
              <a:t>that </a:t>
            </a:r>
            <a:r>
              <a:rPr lang="en-US" dirty="0"/>
              <a:t>normally eat monarchs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Pedigree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hows </a:t>
            </a:r>
            <a:r>
              <a:rPr lang="en-US" dirty="0"/>
              <a:t>the inheritance of a trait over several generations.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Commonly created </a:t>
            </a:r>
            <a:r>
              <a:rPr lang="en-US" dirty="0"/>
              <a:t>for </a:t>
            </a:r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 outlines </a:t>
            </a:r>
            <a:r>
              <a:rPr lang="en-US" dirty="0"/>
              <a:t>the inheritance patterns of </a:t>
            </a:r>
            <a:r>
              <a:rPr lang="en-US" dirty="0" smtClean="0"/>
              <a:t>genetic </a:t>
            </a:r>
            <a:r>
              <a:rPr lang="en-US" dirty="0"/>
              <a:t>disorders.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Scientists can tell the genetics of inheritance from </a:t>
            </a:r>
            <a:r>
              <a:rPr lang="en-US" dirty="0" smtClean="0"/>
              <a:t>studying </a:t>
            </a:r>
            <a:r>
              <a:rPr lang="en-US" dirty="0"/>
              <a:t>a pedigree, </a:t>
            </a:r>
          </a:p>
          <a:p>
            <a:pPr lvl="1"/>
            <a:r>
              <a:rPr lang="en-US" dirty="0" smtClean="0"/>
              <a:t>sex-linked </a:t>
            </a:r>
            <a:r>
              <a:rPr lang="en-US" dirty="0"/>
              <a:t>(on the X or Y chromosome) </a:t>
            </a:r>
          </a:p>
          <a:p>
            <a:pPr lvl="1"/>
            <a:r>
              <a:rPr lang="en-US" dirty="0" smtClean="0"/>
              <a:t>autosomal </a:t>
            </a:r>
            <a:r>
              <a:rPr lang="en-US" dirty="0"/>
              <a:t>(on a chromosome that does not determine sex), </a:t>
            </a:r>
            <a:endParaRPr lang="en-US" dirty="0" smtClean="0"/>
          </a:p>
          <a:p>
            <a:pPr lvl="1"/>
            <a:r>
              <a:rPr lang="en-US" dirty="0" smtClean="0"/>
              <a:t>dominant </a:t>
            </a:r>
            <a:r>
              <a:rPr lang="en-US" dirty="0"/>
              <a:t>or </a:t>
            </a:r>
            <a:r>
              <a:rPr lang="en-US" dirty="0" smtClean="0"/>
              <a:t>recessive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76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recessive inheritance of a disorder through three generations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08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Trait Dominant or Recessive?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 </a:t>
            </a:r>
          </a:p>
          <a:p>
            <a:r>
              <a:rPr lang="en-US" dirty="0"/>
              <a:t>If a trait is autosomal dominant, every person with the trait will have a parent with the </a:t>
            </a:r>
            <a:r>
              <a:rPr lang="en-US" dirty="0" smtClean="0"/>
              <a:t>trait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trait is recessive, a person with the trait may have one, both or neither parent </a:t>
            </a:r>
            <a:r>
              <a:rPr lang="en-US" dirty="0" smtClean="0"/>
              <a:t>with </a:t>
            </a:r>
            <a:r>
              <a:rPr lang="en-US" dirty="0"/>
              <a:t>the trait.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Heterozygous or Homozygous?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768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 </a:t>
            </a:r>
          </a:p>
          <a:p>
            <a:r>
              <a:rPr lang="en-US" dirty="0"/>
              <a:t>If a person shows the dominant phenotype, they could be either homozygous dominant </a:t>
            </a:r>
            <a:r>
              <a:rPr lang="en-US" dirty="0" smtClean="0"/>
              <a:t>(</a:t>
            </a:r>
            <a:r>
              <a:rPr lang="en-US" dirty="0"/>
              <a:t>AA) or heterozygous (Aa).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person who is heterozygous (Aa) for a recessive allele of a </a:t>
            </a:r>
            <a:r>
              <a:rPr lang="en-US" dirty="0" smtClean="0"/>
              <a:t>trait </a:t>
            </a:r>
            <a:r>
              <a:rPr lang="en-US" dirty="0"/>
              <a:t>is called a carrier because they carry a copy of the recessive allele even though they </a:t>
            </a:r>
            <a:r>
              <a:rPr lang="en-US" dirty="0" smtClean="0"/>
              <a:t>don’t </a:t>
            </a:r>
            <a:r>
              <a:rPr lang="en-US" dirty="0"/>
              <a:t>have the disease.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people who are homozygous for a recessive allele of a trait </a:t>
            </a:r>
            <a:r>
              <a:rPr lang="en-US" dirty="0" smtClean="0"/>
              <a:t>will </a:t>
            </a:r>
            <a:r>
              <a:rPr lang="en-US" dirty="0"/>
              <a:t>have the trait.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1962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5594</TotalTime>
  <Words>718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PowerPoint Presentation</vt:lpstr>
      <vt:lpstr>Right or wrong? Good or bad? Legal or illegal?</vt:lpstr>
      <vt:lpstr>Ethical, Legal, Social Issues</vt:lpstr>
      <vt:lpstr>Concerns for Biotechnology</vt:lpstr>
      <vt:lpstr>Let’s consider…</vt:lpstr>
      <vt:lpstr>Pedigree Charts</vt:lpstr>
      <vt:lpstr>PowerPoint Presentation</vt:lpstr>
      <vt:lpstr>Is the Trait Dominant or Recessive?</vt:lpstr>
      <vt:lpstr>Heterozygous or Homozygous?</vt:lpstr>
      <vt:lpstr>Is the trait sex-linked or autosomal? </vt:lpstr>
      <vt:lpstr>PowerPoint Presentation</vt:lpstr>
      <vt:lpstr>Color Blind Pedigree</vt:lpstr>
      <vt:lpstr>Color Bind Punnett square</vt:lpstr>
      <vt:lpstr>Codominance</vt:lpstr>
      <vt:lpstr>Incomplete Dominance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</dc:creator>
  <cp:lastModifiedBy>nicole.heath</cp:lastModifiedBy>
  <cp:revision>10</cp:revision>
  <dcterms:created xsi:type="dcterms:W3CDTF">2014-11-10T21:40:30Z</dcterms:created>
  <dcterms:modified xsi:type="dcterms:W3CDTF">2018-11-01T14:58:16Z</dcterms:modified>
</cp:coreProperties>
</file>