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9123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02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1772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154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669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72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 b="0" i="0" u="none" strike="noStrike" cap="non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0"/>
            <a:ext cx="365759" cy="685445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309558" y="680477"/>
            <a:ext cx="45719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269072" y="680477"/>
            <a:ext cx="27431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250019" y="680477"/>
            <a:ext cx="9143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221767" y="680477"/>
            <a:ext cx="9143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914400" y="4343400"/>
            <a:ext cx="7772400" cy="19751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9144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4000" b="1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ctr" rtl="0">
              <a:spcBef>
                <a:spcPts val="520"/>
              </a:spcBef>
              <a:buClr>
                <a:schemeClr val="accent2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ctr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ctr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ctr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ctr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255290" y="5047394"/>
            <a:ext cx="73151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255290" y="4796819"/>
            <a:ext cx="73151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255290" y="4637685"/>
            <a:ext cx="73151" cy="1371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255290" y="4542558"/>
            <a:ext cx="73151" cy="731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4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 rot="5400000">
            <a:off x="2514599" y="183359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480" marR="0" lvl="0" indent="-167005" algn="l" rtl="0">
              <a:spcBef>
                <a:spcPts val="700"/>
              </a:spcBef>
              <a:buClr>
                <a:schemeClr val="lt2"/>
              </a:buClr>
              <a:buSzPct val="9500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47573" algn="l" rtl="0">
              <a:spcBef>
                <a:spcPts val="52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93472" algn="l" rtl="0">
              <a:spcBef>
                <a:spcPts val="44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84327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 rot="5400000">
            <a:off x="4694237" y="2209801"/>
            <a:ext cx="5851525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4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 rot="5400000">
            <a:off x="617537" y="266701"/>
            <a:ext cx="5851525" cy="586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480" marR="0" lvl="0" indent="-167005" algn="l" rtl="0">
              <a:spcBef>
                <a:spcPts val="700"/>
              </a:spcBef>
              <a:buClr>
                <a:schemeClr val="lt2"/>
              </a:buClr>
              <a:buSzPct val="9500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47573" algn="l" rtl="0">
              <a:spcBef>
                <a:spcPts val="52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93472" algn="l" rtl="0">
              <a:spcBef>
                <a:spcPts val="44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84327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4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14400" y="1783559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480" marR="0" lvl="0" indent="-167005" algn="l" rtl="0">
              <a:spcBef>
                <a:spcPts val="700"/>
              </a:spcBef>
              <a:buClr>
                <a:schemeClr val="lt2"/>
              </a:buClr>
              <a:buSzPct val="9500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47573" algn="l" rtl="0">
              <a:spcBef>
                <a:spcPts val="52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93472" algn="l" rtl="0">
              <a:spcBef>
                <a:spcPts val="44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84327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 b="0" i="0" u="none" strike="noStrike" cap="non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828951" y="1073887"/>
            <a:ext cx="4322135" cy="5791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31578" y="66315"/>
                </a:lnTo>
                <a:lnTo>
                  <a:pt x="120000" y="22105"/>
                </a:lnTo>
                <a:lnTo>
                  <a:pt x="120000" y="23684"/>
                </a:lnTo>
                <a:lnTo>
                  <a:pt x="32631" y="67039"/>
                </a:lnTo>
                <a:lnTo>
                  <a:pt x="2105" y="119999"/>
                </a:lnTo>
                <a:lnTo>
                  <a:pt x="2105" y="119999"/>
                </a:lnTo>
                <a:close/>
              </a:path>
            </a:pathLst>
          </a:custGeom>
          <a:noFill/>
          <a:ln w="9525" cap="flat" cmpd="sng">
            <a:solidFill>
              <a:schemeClr val="accent2">
                <a:alpha val="52941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373965" y="0"/>
            <a:ext cx="5514535" cy="66153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8604"/>
                </a:moveTo>
                <a:lnTo>
                  <a:pt x="0" y="120000"/>
                </a:lnTo>
                <a:lnTo>
                  <a:pt x="120000" y="76744"/>
                </a:lnTo>
                <a:lnTo>
                  <a:pt x="98630" y="0"/>
                </a:lnTo>
                <a:lnTo>
                  <a:pt x="96986" y="0"/>
                </a:lnTo>
                <a:lnTo>
                  <a:pt x="118664" y="76133"/>
                </a:lnTo>
                <a:lnTo>
                  <a:pt x="0" y="118604"/>
                </a:lnTo>
                <a:close/>
              </a:path>
            </a:pathLst>
          </a:custGeom>
          <a:noFill/>
          <a:ln w="9525" cap="flat" cmpd="sng">
            <a:solidFill>
              <a:schemeClr val="accent2">
                <a:alpha val="52941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4" name="Shape 44"/>
          <p:cNvSpPr/>
          <p:nvPr/>
        </p:nvSpPr>
        <p:spPr>
          <a:xfrm rot="5236414">
            <a:off x="4462127" y="1483600"/>
            <a:ext cx="4114800" cy="118872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120000"/>
                </a:lnTo>
                <a:lnTo>
                  <a:pt x="0" y="4285"/>
                </a:lnTo>
                <a:lnTo>
                  <a:pt x="0" y="0"/>
                </a:lnTo>
                <a:close/>
              </a:path>
            </a:pathLst>
          </a:custGeom>
          <a:solidFill>
            <a:srgbClr val="797D60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5943600" y="0"/>
            <a:ext cx="2743199" cy="4267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6666" y="0"/>
                </a:moveTo>
                <a:lnTo>
                  <a:pt x="120000" y="0"/>
                </a:lnTo>
                <a:lnTo>
                  <a:pt x="0" y="120000"/>
                </a:lnTo>
                <a:lnTo>
                  <a:pt x="76666" y="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5943600" y="4267200"/>
            <a:ext cx="3200399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40000"/>
                </a:lnTo>
                <a:lnTo>
                  <a:pt x="12000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5943600" y="0"/>
            <a:ext cx="1371599" cy="4267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120000"/>
                </a:lnTo>
                <a:lnTo>
                  <a:pt x="106666" y="0"/>
                </a:lnTo>
                <a:lnTo>
                  <a:pt x="120000" y="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5948362" y="4246562"/>
            <a:ext cx="2090737" cy="2611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7585" y="120000"/>
                </a:moveTo>
                <a:lnTo>
                  <a:pt x="120000" y="120000"/>
                </a:lnTo>
                <a:lnTo>
                  <a:pt x="0" y="0"/>
                </a:lnTo>
                <a:lnTo>
                  <a:pt x="97585" y="12000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5943600" y="4267200"/>
            <a:ext cx="1600199" cy="25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20000"/>
                </a:moveTo>
                <a:lnTo>
                  <a:pt x="0" y="0"/>
                </a:lnTo>
                <a:lnTo>
                  <a:pt x="114285" y="120000"/>
                </a:lnTo>
                <a:lnTo>
                  <a:pt x="120000" y="12000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5943600" y="1371600"/>
            <a:ext cx="3200399" cy="2895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120000" y="9473"/>
                </a:lnTo>
                <a:lnTo>
                  <a:pt x="0" y="119999"/>
                </a:lnTo>
                <a:lnTo>
                  <a:pt x="120000" y="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5943600" y="1752600"/>
            <a:ext cx="3200399" cy="2514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119999"/>
                </a:lnTo>
                <a:lnTo>
                  <a:pt x="120000" y="3636"/>
                </a:lnTo>
                <a:lnTo>
                  <a:pt x="120000" y="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990600" y="4267200"/>
            <a:ext cx="4953000" cy="25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20000" y="0"/>
                </a:lnTo>
                <a:lnTo>
                  <a:pt x="40615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533400" y="4267200"/>
            <a:ext cx="5333999" cy="25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20000" y="0"/>
                </a:lnTo>
                <a:lnTo>
                  <a:pt x="5142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366823" y="2438400"/>
            <a:ext cx="5638800" cy="1828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8378" y="120000"/>
                </a:lnTo>
                <a:lnTo>
                  <a:pt x="0" y="40000"/>
                </a:lnTo>
                <a:lnTo>
                  <a:pt x="0" y="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366823" y="2133600"/>
            <a:ext cx="5638800" cy="2133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120000"/>
                </a:lnTo>
                <a:lnTo>
                  <a:pt x="0" y="4285"/>
                </a:lnTo>
                <a:lnTo>
                  <a:pt x="0" y="0"/>
                </a:lnTo>
                <a:close/>
              </a:path>
            </a:pathLst>
          </a:custGeom>
          <a:solidFill>
            <a:srgbClr val="7B7F5E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4572000" y="4267200"/>
            <a:ext cx="1371599" cy="2590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3333" y="120000"/>
                </a:lnTo>
                <a:lnTo>
                  <a:pt x="120000" y="0"/>
                </a:lnTo>
                <a:lnTo>
                  <a:pt x="0" y="120000"/>
                </a:lnTo>
                <a:close/>
              </a:path>
            </a:pathLst>
          </a:custGeom>
          <a:solidFill>
            <a:srgbClr val="797D60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06902" y="1351671"/>
            <a:ext cx="5718047" cy="977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" marR="0" lvl="0" indent="-4064" algn="l" rtl="0">
              <a:spcBef>
                <a:spcPts val="700"/>
              </a:spcBef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296164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234696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233172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211328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363160" y="402263"/>
            <a:ext cx="8503920" cy="886264"/>
          </a:xfrm>
          <a:prstGeom prst="rect">
            <a:avLst/>
          </a:prstGeom>
          <a:solidFill>
            <a:srgbClr val="797D60">
              <a:alpha val="4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706902" y="512064"/>
            <a:ext cx="8156448" cy="777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38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371537" y="680477"/>
            <a:ext cx="27431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4" name="Shape 64"/>
          <p:cNvSpPr/>
          <p:nvPr/>
        </p:nvSpPr>
        <p:spPr>
          <a:xfrm flipH="1">
            <a:off x="411109" y="680477"/>
            <a:ext cx="27431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5" name="Shape 65"/>
          <p:cNvSpPr/>
          <p:nvPr/>
        </p:nvSpPr>
        <p:spPr>
          <a:xfrm flipH="1">
            <a:off x="448449" y="680477"/>
            <a:ext cx="9143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6" name="Shape 66"/>
          <p:cNvSpPr/>
          <p:nvPr/>
        </p:nvSpPr>
        <p:spPr>
          <a:xfrm flipH="1">
            <a:off x="476701" y="680477"/>
            <a:ext cx="9143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500477" y="680477"/>
            <a:ext cx="36575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4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64343" y="17705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480" marR="0" lvl="0" indent="-179070" algn="l" rtl="0">
              <a:spcBef>
                <a:spcPts val="700"/>
              </a:spcBef>
              <a:buClr>
                <a:schemeClr val="lt2"/>
              </a:buClr>
              <a:buSzPct val="95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59004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118872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655344" y="17705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480" marR="0" lvl="0" indent="-179070" algn="l" rtl="0">
              <a:spcBef>
                <a:spcPts val="700"/>
              </a:spcBef>
              <a:buClr>
                <a:schemeClr val="lt2"/>
              </a:buClr>
              <a:buSzPct val="95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59004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118872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402264"/>
            <a:ext cx="8867079" cy="886264"/>
          </a:xfrm>
          <a:prstGeom prst="rect">
            <a:avLst/>
          </a:prstGeom>
          <a:solidFill>
            <a:srgbClr val="797D60">
              <a:alpha val="4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4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80975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3152" marR="0" lvl="0" indent="-9652" algn="l" rtl="0">
              <a:spcBef>
                <a:spcPts val="700"/>
              </a:spcBef>
              <a:buClr>
                <a:schemeClr val="lt2"/>
              </a:buClr>
              <a:buFont typeface="Noto Sans Symbols"/>
              <a:buNone/>
              <a:defRPr sz="2400" b="1" i="0" u="none" strike="noStrike" cap="none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296164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234696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233172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211328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645025" y="180975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3152" marR="0" lvl="0" indent="-9652" algn="l" rtl="0">
              <a:spcBef>
                <a:spcPts val="700"/>
              </a:spcBef>
              <a:buClr>
                <a:schemeClr val="lt2"/>
              </a:buClr>
              <a:buFont typeface="Noto Sans Symbols"/>
              <a:buNone/>
              <a:defRPr sz="2400" b="1" i="0" u="none" strike="noStrike" cap="none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296164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234696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233172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211328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457200" y="2459036"/>
            <a:ext cx="4040187" cy="39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480" marR="0" lvl="0" indent="-203200" algn="l" rtl="0">
              <a:spcBef>
                <a:spcPts val="700"/>
              </a:spcBef>
              <a:buClr>
                <a:schemeClr val="lt2"/>
              </a:buClr>
              <a:buSzPct val="950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81864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131572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109727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4"/>
          </p:nvPr>
        </p:nvSpPr>
        <p:spPr>
          <a:xfrm>
            <a:off x="4645025" y="2459036"/>
            <a:ext cx="4041774" cy="39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480" marR="0" lvl="0" indent="-203200" algn="l" rtl="0">
              <a:spcBef>
                <a:spcPts val="700"/>
              </a:spcBef>
              <a:buClr>
                <a:schemeClr val="lt2"/>
              </a:buClr>
              <a:buSzPct val="950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81864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131572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109727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87790" y="680477"/>
            <a:ext cx="45719" cy="3657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47304" y="680477"/>
            <a:ext cx="27431" cy="3657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28251" y="680477"/>
            <a:ext cx="9143" cy="3657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0" y="680477"/>
            <a:ext cx="9143" cy="3657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Shape 89"/>
          <p:cNvSpPr/>
          <p:nvPr/>
        </p:nvSpPr>
        <p:spPr>
          <a:xfrm flipH="1">
            <a:off x="149770" y="680477"/>
            <a:ext cx="27431" cy="3657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Shape 90"/>
          <p:cNvSpPr/>
          <p:nvPr/>
        </p:nvSpPr>
        <p:spPr>
          <a:xfrm flipH="1">
            <a:off x="189340" y="680477"/>
            <a:ext cx="27431" cy="3657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Shape 91"/>
          <p:cNvSpPr/>
          <p:nvPr/>
        </p:nvSpPr>
        <p:spPr>
          <a:xfrm flipH="1">
            <a:off x="226682" y="680477"/>
            <a:ext cx="9143" cy="3657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Shape 92"/>
          <p:cNvSpPr/>
          <p:nvPr/>
        </p:nvSpPr>
        <p:spPr>
          <a:xfrm flipH="1">
            <a:off x="254934" y="680477"/>
            <a:ext cx="9143" cy="3657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78710" y="680477"/>
            <a:ext cx="36575" cy="3657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4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85800" y="27305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36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1435100"/>
            <a:ext cx="25145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" marR="0" lvl="0" indent="-4064" algn="l" rtl="0">
              <a:spcBef>
                <a:spcPts val="700"/>
              </a:spcBef>
              <a:buClr>
                <a:schemeClr val="l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296164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234696" algn="l" rtl="0"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233172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211328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3429000" y="1435100"/>
            <a:ext cx="54863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480" marR="0" lvl="0" indent="-154940" algn="l" rtl="0">
              <a:spcBef>
                <a:spcPts val="700"/>
              </a:spcBef>
              <a:buClr>
                <a:schemeClr val="lt2"/>
              </a:buClr>
              <a:buSzPct val="95000"/>
              <a:buFont typeface="Noto Sans Symbols"/>
              <a:buChar char="▪"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36144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106172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84327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368032" y="0"/>
            <a:ext cx="8778239" cy="1878036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2" name="Shape 112"/>
          <p:cNvCxnSpPr/>
          <p:nvPr/>
        </p:nvCxnSpPr>
        <p:spPr>
          <a:xfrm>
            <a:off x="363194" y="1885027"/>
            <a:ext cx="8782622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113" name="Shape 113"/>
          <p:cNvGrpSpPr/>
          <p:nvPr/>
        </p:nvGrpSpPr>
        <p:grpSpPr>
          <a:xfrm rot="5400000">
            <a:off x="8514581" y="1219199"/>
            <a:ext cx="132762" cy="128466"/>
            <a:chOff x="6668086" y="1297745"/>
            <a:chExt cx="161839" cy="156602"/>
          </a:xfrm>
        </p:grpSpPr>
        <p:cxnSp>
          <p:nvCxnSpPr>
            <p:cNvPr id="114" name="Shape 114"/>
            <p:cNvCxnSpPr/>
            <p:nvPr/>
          </p:nvCxnSpPr>
          <p:spPr>
            <a:xfrm rot="-5400000">
              <a:off x="6664063" y="1301768"/>
              <a:ext cx="88509" cy="80463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Shape 115"/>
            <p:cNvCxnSpPr/>
            <p:nvPr/>
          </p:nvCxnSpPr>
          <p:spPr>
            <a:xfrm rot="5400000" flipH="1">
              <a:off x="6685887" y="1391257"/>
              <a:ext cx="125755" cy="42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Shape 116"/>
            <p:cNvCxnSpPr/>
            <p:nvPr/>
          </p:nvCxnSpPr>
          <p:spPr>
            <a:xfrm rot="5400000" flipH="1">
              <a:off x="6744524" y="1300852"/>
              <a:ext cx="88509" cy="8229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914400" y="441250"/>
            <a:ext cx="6858000" cy="7017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21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pic" idx="2"/>
          </p:nvPr>
        </p:nvSpPr>
        <p:spPr>
          <a:xfrm>
            <a:off x="368032" y="1893781"/>
            <a:ext cx="8778239" cy="496014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buClr>
                <a:schemeClr val="lt2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47573" algn="l" rtl="0">
              <a:spcBef>
                <a:spcPts val="52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93472" algn="l" rtl="0">
              <a:spcBef>
                <a:spcPts val="44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84327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14400" y="1150144"/>
            <a:ext cx="68580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lvl="0" indent="-2032" algn="l" rtl="0">
              <a:spcBef>
                <a:spcPts val="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227583" algn="l" rtl="0">
              <a:spcBef>
                <a:spcPts val="24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171196" algn="l" rtl="0">
              <a:spcBef>
                <a:spcPts val="20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176022" algn="l" rtl="0">
              <a:spcBef>
                <a:spcPts val="18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154178" algn="l" rtl="0">
              <a:spcBef>
                <a:spcPts val="18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grpSp>
        <p:nvGrpSpPr>
          <p:cNvPr id="120" name="Shape 120"/>
          <p:cNvGrpSpPr/>
          <p:nvPr/>
        </p:nvGrpSpPr>
        <p:grpSpPr>
          <a:xfrm rot="5400000">
            <a:off x="8666981" y="1371599"/>
            <a:ext cx="132762" cy="128466"/>
            <a:chOff x="6668086" y="1297745"/>
            <a:chExt cx="161839" cy="156602"/>
          </a:xfrm>
        </p:grpSpPr>
        <p:cxnSp>
          <p:nvCxnSpPr>
            <p:cNvPr id="121" name="Shape 121"/>
            <p:cNvCxnSpPr/>
            <p:nvPr/>
          </p:nvCxnSpPr>
          <p:spPr>
            <a:xfrm rot="-5400000">
              <a:off x="6664063" y="1301768"/>
              <a:ext cx="88509" cy="80463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Shape 122"/>
            <p:cNvCxnSpPr/>
            <p:nvPr/>
          </p:nvCxnSpPr>
          <p:spPr>
            <a:xfrm rot="5400000" flipH="1">
              <a:off x="6685887" y="1391257"/>
              <a:ext cx="125755" cy="42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Shape 123"/>
            <p:cNvCxnSpPr/>
            <p:nvPr/>
          </p:nvCxnSpPr>
          <p:spPr>
            <a:xfrm rot="5400000" flipH="1">
              <a:off x="6744524" y="1300852"/>
              <a:ext cx="88509" cy="8229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4" name="Shape 124"/>
          <p:cNvGrpSpPr/>
          <p:nvPr/>
        </p:nvGrpSpPr>
        <p:grpSpPr>
          <a:xfrm rot="5400000">
            <a:off x="8320088" y="1474762"/>
            <a:ext cx="132762" cy="128466"/>
            <a:chOff x="6668086" y="1297745"/>
            <a:chExt cx="161839" cy="156602"/>
          </a:xfrm>
        </p:grpSpPr>
        <p:cxnSp>
          <p:nvCxnSpPr>
            <p:cNvPr id="125" name="Shape 125"/>
            <p:cNvCxnSpPr/>
            <p:nvPr/>
          </p:nvCxnSpPr>
          <p:spPr>
            <a:xfrm rot="-5400000">
              <a:off x="6664063" y="1301768"/>
              <a:ext cx="88509" cy="80463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Shape 126"/>
            <p:cNvCxnSpPr/>
            <p:nvPr/>
          </p:nvCxnSpPr>
          <p:spPr>
            <a:xfrm rot="5400000" flipH="1">
              <a:off x="6685887" y="1391257"/>
              <a:ext cx="125755" cy="42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Shape 127"/>
            <p:cNvCxnSpPr/>
            <p:nvPr/>
          </p:nvCxnSpPr>
          <p:spPr>
            <a:xfrm rot="5400000" flipH="1">
              <a:off x="6744524" y="1300852"/>
              <a:ext cx="88509" cy="8229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6477000" y="5549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914400" y="55498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610600" y="55498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65000">
              <a:schemeClr val="dk1"/>
            </a:gs>
            <a:gs pos="100000">
              <a:srgbClr val="929A66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0"/>
            <a:ext cx="365759" cy="685445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" name="Shape 7"/>
          <p:cNvSpPr/>
          <p:nvPr/>
        </p:nvSpPr>
        <p:spPr>
          <a:xfrm>
            <a:off x="255290" y="5047394"/>
            <a:ext cx="73151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255290" y="4796819"/>
            <a:ext cx="73151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255290" y="4637685"/>
            <a:ext cx="73151" cy="13715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255290" y="4542558"/>
            <a:ext cx="73151" cy="731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309558" y="680477"/>
            <a:ext cx="45719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269072" y="680477"/>
            <a:ext cx="27431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250019" y="680477"/>
            <a:ext cx="9143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221767" y="680477"/>
            <a:ext cx="9143" cy="3657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EFF1D7"/>
              </a:buClr>
              <a:buFont typeface="Consolas"/>
              <a:buNone/>
              <a:defRPr sz="4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914400" y="1783559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1480" marR="0" lvl="0" indent="-167005" algn="l" rtl="0">
              <a:spcBef>
                <a:spcPts val="700"/>
              </a:spcBef>
              <a:buClr>
                <a:schemeClr val="lt2"/>
              </a:buClr>
              <a:buSzPct val="9500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0664" marR="0" lvl="1" indent="-147573" algn="l" rtl="0">
              <a:spcBef>
                <a:spcPts val="520"/>
              </a:spcBef>
              <a:buClr>
                <a:schemeClr val="accent2"/>
              </a:buClr>
              <a:buSzPct val="9000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61872" marR="0" lvl="3" indent="-93472" algn="l" rtl="0">
              <a:spcBef>
                <a:spcPts val="440"/>
              </a:spcBef>
              <a:buClr>
                <a:schemeClr val="accent3"/>
              </a:buClr>
              <a:buSzPct val="1000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81328" marR="0" lvl="4" indent="-84327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709928" marR="0" lvl="5" indent="-97027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901951" marR="0" lvl="6" indent="-85851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93976" marR="0" lvl="7" indent="-87376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200" b="0" i="0" u="none" strike="noStrike" cap="none">
              <a:solidFill>
                <a:schemeClr val="l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914400" y="4343400"/>
            <a:ext cx="7772400" cy="19751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9144" lvl="0" indent="0" algn="ctr" rtl="0">
              <a:spcBef>
                <a:spcPts val="0"/>
              </a:spcBef>
              <a:buClr>
                <a:srgbClr val="EFF1D7"/>
              </a:buClr>
              <a:buSzPct val="25000"/>
              <a:buFont typeface="Consolas"/>
              <a:buNone/>
            </a:pPr>
            <a:r>
              <a:rPr lang="en-US" sz="7200" b="1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rPr>
              <a:t>PHOTOSYNTHESIS</a:t>
            </a:r>
            <a:br>
              <a:rPr lang="en-US" sz="7200" b="1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7200" b="1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rPr>
              <a:t>				</a:t>
            </a:r>
          </a:p>
        </p:txBody>
      </p:sp>
      <p:pic>
        <p:nvPicPr>
          <p:cNvPr id="148" name="Shape 148" descr="http://images.google.com/url?source=imgres&amp;ct=img&amp;q=http://img5.travelblog.org/Photos/24380/96134/f/1604588-Sunlight-streaming-through-the-redwoods-1.jpg&amp;usg=AFQjCNGsaSNlrF__dkIFr8nX0Hq-pjbj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8800" y="228600"/>
            <a:ext cx="3188493" cy="4251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http://images.google.com/url?source=imgres&amp;ct=img&amp;q=http://www.daysoutguide.co.uk/Images/Attractions/large_4466.jpg&amp;usg=AFQjCNEafy-pvbOUrPr1-6Q5IZ48ZdAIT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1600" y="914400"/>
            <a:ext cx="2971799" cy="297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2193"/>
            <a:ext cx="8763000" cy="1670407"/>
          </a:xfrm>
        </p:spPr>
        <p:txBody>
          <a:bodyPr/>
          <a:lstStyle/>
          <a:p>
            <a:pPr algn="ctr"/>
            <a:r>
              <a:rPr lang="en-US" dirty="0"/>
              <a:t>What is the energy from cellular respiration used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3449"/>
            <a:ext cx="7772400" cy="381000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3200" u="sng" dirty="0"/>
              <a:t>Movement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u="sng" dirty="0"/>
              <a:t>Growth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u="sng" dirty="0"/>
              <a:t>Development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u="sng" dirty="0"/>
              <a:t>Reproduction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u="sng" dirty="0"/>
              <a:t>Warmth</a:t>
            </a:r>
          </a:p>
        </p:txBody>
      </p:sp>
      <p:pic>
        <p:nvPicPr>
          <p:cNvPr id="95234" name="Picture 2" descr="http://images.google.com/url?source=imgres&amp;ct=img&amp;q=http://www.katiessite.com/images/cute_animal.jpg&amp;usg=AFQjCNFU9py40-W-oTbvbpwWJtvzqAUJD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7639" y="1676400"/>
            <a:ext cx="4962525" cy="3707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536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1"/>
            <a:ext cx="8477251" cy="762000"/>
          </a:xfrm>
        </p:spPr>
        <p:txBody>
          <a:bodyPr/>
          <a:lstStyle/>
          <a:p>
            <a:pPr algn="ctr"/>
            <a:r>
              <a:rPr lang="en-US" sz="3600" dirty="0"/>
              <a:t>The Oxygen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1905000"/>
          </a:xfrm>
        </p:spPr>
        <p:txBody>
          <a:bodyPr>
            <a:normAutofit/>
          </a:bodyPr>
          <a:lstStyle/>
          <a:p>
            <a:r>
              <a:rPr lang="en-US" sz="2000" dirty="0"/>
              <a:t>Photosynthesis and Cellular Respiration are complimentary </a:t>
            </a:r>
            <a:r>
              <a:rPr lang="en-US" sz="2000" u="sng" dirty="0"/>
              <a:t>reactions</a:t>
            </a:r>
            <a:r>
              <a:rPr lang="en-US" sz="2000" dirty="0"/>
              <a:t> that result in the </a:t>
            </a:r>
            <a:r>
              <a:rPr lang="en-US" sz="2000" u="sng" dirty="0"/>
              <a:t>oxygen</a:t>
            </a:r>
            <a:r>
              <a:rPr lang="en-US" sz="2000" dirty="0"/>
              <a:t> cycle.</a:t>
            </a:r>
          </a:p>
          <a:p>
            <a:r>
              <a:rPr lang="en-US" sz="2000" dirty="0"/>
              <a:t>The </a:t>
            </a:r>
            <a:r>
              <a:rPr lang="en-US" sz="2000" u="sng" dirty="0"/>
              <a:t>products</a:t>
            </a:r>
            <a:r>
              <a:rPr lang="en-US" sz="2000" dirty="0"/>
              <a:t> of</a:t>
            </a:r>
            <a:r>
              <a:rPr lang="en-US" sz="2000" b="1" dirty="0"/>
              <a:t> photosynthesis </a:t>
            </a:r>
            <a:r>
              <a:rPr lang="en-US" sz="2000" dirty="0"/>
              <a:t>are the </a:t>
            </a:r>
            <a:r>
              <a:rPr lang="en-US" sz="2000" u="sng" dirty="0"/>
              <a:t>reactants</a:t>
            </a:r>
            <a:r>
              <a:rPr lang="en-US" sz="2000" dirty="0"/>
              <a:t> of </a:t>
            </a:r>
            <a:r>
              <a:rPr lang="en-US" sz="2000" b="1" dirty="0"/>
              <a:t>cellular respiration </a:t>
            </a:r>
            <a:r>
              <a:rPr lang="en-US" sz="2000" dirty="0"/>
              <a:t>and the </a:t>
            </a:r>
            <a:r>
              <a:rPr lang="en-US" sz="2000" u="sng" dirty="0"/>
              <a:t>products</a:t>
            </a:r>
            <a:r>
              <a:rPr lang="en-US" sz="2000" dirty="0"/>
              <a:t> of </a:t>
            </a:r>
            <a:r>
              <a:rPr lang="en-US" sz="2000" b="1" dirty="0"/>
              <a:t>cellular respiration </a:t>
            </a:r>
            <a:r>
              <a:rPr lang="en-US" sz="2000" dirty="0"/>
              <a:t>are the </a:t>
            </a:r>
            <a:r>
              <a:rPr lang="en-US" sz="2000" u="sng" dirty="0"/>
              <a:t>reactants</a:t>
            </a:r>
            <a:r>
              <a:rPr lang="en-US" sz="2000" dirty="0"/>
              <a:t> of photosynthesis.</a:t>
            </a:r>
          </a:p>
        </p:txBody>
      </p:sp>
      <p:pic>
        <p:nvPicPr>
          <p:cNvPr id="99330" name="Picture 2" descr="http://images.google.com/url?source=imgres&amp;ct=img&amp;q=http://www.nisd.net/nwcrossing/links/Alpha/energy%2520cycle/clip_image007.jpg&amp;usg=AFQjCNGce0_oqQP3xfkycn4pzs6CmMaj1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4667250" cy="36520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03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EFF1D7"/>
              </a:buClr>
              <a:buSzPct val="25000"/>
              <a:buFont typeface="Consolas"/>
              <a:buNone/>
            </a:pPr>
            <a:r>
              <a:rPr lang="en-US" sz="4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rPr>
              <a:t>Photosynthesis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914400" y="1219200"/>
            <a:ext cx="77724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1480" marR="0" lvl="0" indent="-347980" algn="l" rtl="0">
              <a:spcBef>
                <a:spcPts val="0"/>
              </a:spcBef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Photosynthesis is the process in which plants </a:t>
            </a:r>
            <a:r>
              <a:rPr lang="en-US" sz="32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use</a:t>
            </a: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32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water</a:t>
            </a: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32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carbon dioxide</a:t>
            </a: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, and </a:t>
            </a:r>
            <a:r>
              <a:rPr lang="en-US" sz="32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light</a:t>
            </a: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energy </a:t>
            </a:r>
            <a:r>
              <a:rPr lang="en-US" sz="32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to create </a:t>
            </a:r>
            <a:r>
              <a:rPr lang="en-US" sz="32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sugar</a:t>
            </a: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and </a:t>
            </a:r>
            <a:r>
              <a:rPr lang="en-US" sz="32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oxygen</a:t>
            </a: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</a:p>
        </p:txBody>
      </p:sp>
      <p:pic>
        <p:nvPicPr>
          <p:cNvPr id="156" name="Shape 156" descr="http://images.google.com/url?source=imgres&amp;ct=img&amp;q=http://static.howstuffworks.com/gif/irrigation-photosynthesis.gif&amp;usg=AFQjCNGzGxOTaVYOt6oQL5m6y2V_qhTBQ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048000"/>
            <a:ext cx="3809999" cy="3400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12405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FF1D7"/>
              </a:buClr>
              <a:buSzPct val="25000"/>
              <a:buFont typeface="Consolas"/>
              <a:buNone/>
            </a:pPr>
            <a:r>
              <a:rPr lang="en-US" sz="4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rPr>
              <a:t>The Chemical Formula of Photosynthesis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3124200"/>
            <a:ext cx="7772400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1480" marR="0" lvl="0" indent="-347980" algn="l" rtl="0">
              <a:spcBef>
                <a:spcPts val="0"/>
              </a:spcBef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	6 carbon dioxide molecules + 6 water molecules in the presence of light energy produce 1 glucose (sugar) molecule and 6 oxygen molecules.</a:t>
            </a:r>
          </a:p>
        </p:txBody>
      </p:sp>
      <p:pic>
        <p:nvPicPr>
          <p:cNvPr id="163" name="Shape 163" descr="PhotosynthesisEquation.jpg"/>
          <p:cNvPicPr preferRelativeResize="0"/>
          <p:nvPr/>
        </p:nvPicPr>
        <p:blipFill rotWithShape="1">
          <a:blip r:embed="rId3">
            <a:alphaModFix/>
          </a:blip>
          <a:srcRect t="9494" b="9494"/>
          <a:stretch/>
        </p:blipFill>
        <p:spPr>
          <a:xfrm>
            <a:off x="1177650" y="1864050"/>
            <a:ext cx="6788700" cy="114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3057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FF1D7"/>
              </a:buClr>
              <a:buSzPct val="25000"/>
              <a:buFont typeface="Consolas"/>
              <a:buNone/>
            </a:pPr>
            <a:r>
              <a:rPr lang="en-US" sz="36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rPr>
              <a:t>Where does photosynthesis occur?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914400" y="990600"/>
            <a:ext cx="7619999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1480" marR="0" lvl="0" indent="-34798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sz="3000" b="0" i="0" u="none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Photosynthesis occurs within the </a:t>
            </a:r>
            <a:r>
              <a:rPr lang="en-US" sz="3000" b="0" i="0" u="sng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green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parts of </a:t>
            </a:r>
            <a:r>
              <a:rPr lang="en-US" sz="3000" b="0" i="0" u="sng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plants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</a:p>
          <a:p>
            <a:pPr marL="740664" marR="0" lvl="1" indent="-296164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▫"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Only </a:t>
            </a:r>
            <a:r>
              <a:rPr lang="en-US" sz="2600" b="0" i="0" u="sng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plants</a:t>
            </a:r>
            <a:r>
              <a:rPr lang="en-US" sz="2600" b="0" i="0" u="none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can perform photosynthesis.</a:t>
            </a:r>
          </a:p>
          <a:p>
            <a:pPr marL="740664" marR="0" lvl="1" indent="-296164" algn="l" rtl="0">
              <a:spcBef>
                <a:spcPts val="520"/>
              </a:spcBef>
              <a:buClr>
                <a:schemeClr val="accent2"/>
              </a:buClr>
              <a:buSzPct val="90000"/>
              <a:buFont typeface="Noto Sans Symbols"/>
              <a:buChar char="▫"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It occurs within the </a:t>
            </a:r>
            <a:r>
              <a:rPr lang="en-US" sz="2600" b="1" i="0" u="sng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chloroplasts</a:t>
            </a:r>
            <a:r>
              <a:rPr lang="en-US" sz="2600" b="0" i="0" u="none" strike="noStrike" cap="none" dirty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in plant cells.</a:t>
            </a:r>
          </a:p>
        </p:txBody>
      </p:sp>
      <p:pic>
        <p:nvPicPr>
          <p:cNvPr id="170" name="Shape 170" descr="http://images.google.com/url?source=imgres&amp;ct=img&amp;q=http://www.deshow.net/d/file/flowers/2009-01/green-leaves-344-2.jpg&amp;usg=AFQjCNFFRC-VwWCo5fHmm6Ac4rjRts_2x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3276600"/>
            <a:ext cx="4368799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81000" y="76200"/>
            <a:ext cx="8686800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FF1D7"/>
              </a:buClr>
              <a:buSzPct val="25000"/>
              <a:buFont typeface="Consolas"/>
              <a:buNone/>
            </a:pPr>
            <a:r>
              <a:rPr lang="en-US" sz="3000" b="0" i="0" u="none" strike="noStrike" cap="none">
                <a:solidFill>
                  <a:srgbClr val="EFF1D7"/>
                </a:solidFill>
                <a:latin typeface="Consolas"/>
                <a:ea typeface="Consolas"/>
                <a:cs typeface="Consolas"/>
                <a:sym typeface="Consolas"/>
              </a:rPr>
              <a:t>Why is Photosynthesis so important?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5410200" cy="5517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82930" marR="0" lvl="0" indent="-51943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Consolas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It provides the </a:t>
            </a:r>
            <a:r>
              <a:rPr lang="en-US" sz="30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oxygen</a:t>
            </a: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we breath.</a:t>
            </a:r>
          </a:p>
          <a:p>
            <a:pPr marL="582930" marR="0" lvl="0" indent="-51943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Consolas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It removes much of the </a:t>
            </a:r>
            <a:r>
              <a:rPr lang="en-US" sz="30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carbon dioxide </a:t>
            </a: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from the atmosphere.</a:t>
            </a:r>
          </a:p>
          <a:p>
            <a:pPr marL="582930" marR="0" lvl="0" indent="-51943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Consolas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It produces </a:t>
            </a:r>
            <a:r>
              <a:rPr lang="en-US" sz="30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food</a:t>
            </a: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</a:p>
          <a:p>
            <a:pPr marL="582930" marR="0" lvl="0" indent="-51943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Consolas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It creates usable </a:t>
            </a:r>
            <a:r>
              <a:rPr lang="en-US" sz="30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energy</a:t>
            </a: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</a:p>
          <a:p>
            <a:pPr marL="582930" marR="0" lvl="0" indent="-519430" algn="l" rtl="0">
              <a:spcBef>
                <a:spcPts val="700"/>
              </a:spcBef>
              <a:buClr>
                <a:schemeClr val="lt2"/>
              </a:buClr>
              <a:buSzPct val="95000"/>
              <a:buFont typeface="Consolas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There would be no </a:t>
            </a:r>
            <a:r>
              <a:rPr lang="en-US" sz="3000" b="0" i="0" u="sng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life</a:t>
            </a: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without it.</a:t>
            </a:r>
          </a:p>
        </p:txBody>
      </p:sp>
      <p:pic>
        <p:nvPicPr>
          <p:cNvPr id="177" name="Shape 177" descr="http://images.google.com/url?source=imgres&amp;ct=img&amp;q=http://jackgrahamphoto.files.wordpress.com/2008/01/leafgdna.jpg&amp;usg=AFQjCNF1uXVVSa9Fi1mIjzYWUa0lsEixX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35039" y="762000"/>
            <a:ext cx="2971799" cy="4847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28601"/>
            <a:ext cx="7117180" cy="3276599"/>
          </a:xfrm>
        </p:spPr>
        <p:txBody>
          <a:bodyPr/>
          <a:lstStyle/>
          <a:p>
            <a:pPr algn="ctr"/>
            <a:r>
              <a:rPr lang="en-US" sz="6000" dirty="0"/>
              <a:t>Cellular Respiration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04A025-CB0C-D44C-8F65-5689B97D0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916" y="2301412"/>
            <a:ext cx="4616519" cy="3462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0927C0-3402-474B-ACF8-7B46C3E66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326" y="3145604"/>
            <a:ext cx="3352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32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295399"/>
          </a:xfrm>
        </p:spPr>
        <p:txBody>
          <a:bodyPr/>
          <a:lstStyle/>
          <a:p>
            <a:r>
              <a:rPr lang="en-US" dirty="0"/>
              <a:t>Cellular Respiration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1905000"/>
          </a:xfrm>
        </p:spPr>
        <p:txBody>
          <a:bodyPr>
            <a:noAutofit/>
          </a:bodyPr>
          <a:lstStyle/>
          <a:p>
            <a:r>
              <a:rPr lang="en-US" sz="4000" dirty="0"/>
              <a:t>Cellular respiration is the process in which organisms </a:t>
            </a:r>
            <a:r>
              <a:rPr lang="en-US" sz="4000" u="sng" dirty="0"/>
              <a:t>break</a:t>
            </a:r>
            <a:r>
              <a:rPr lang="en-US" sz="4000" dirty="0"/>
              <a:t> </a:t>
            </a:r>
            <a:r>
              <a:rPr lang="en-US" sz="4000" u="sng" dirty="0"/>
              <a:t>down</a:t>
            </a:r>
            <a:r>
              <a:rPr lang="en-US" sz="4000" dirty="0"/>
              <a:t> food to create usable </a:t>
            </a:r>
            <a:r>
              <a:rPr lang="en-US" sz="4000" u="sng" dirty="0"/>
              <a:t>energy</a:t>
            </a:r>
            <a:r>
              <a:rPr lang="en-US" sz="4000" dirty="0"/>
              <a:t>.</a:t>
            </a:r>
          </a:p>
        </p:txBody>
      </p:sp>
      <p:pic>
        <p:nvPicPr>
          <p:cNvPr id="92162" name="Picture 2" descr="http://images.google.com/url?source=imgres&amp;ct=img&amp;q=http://s-fun.com/wp-content/uploads/2008/08/how-is-my-mask-funny-monkey-eating-watermelon.jpg&amp;usg=AFQjCNE-_gr7FQwhuuvQ0CC95AFFNNNn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38600"/>
            <a:ext cx="4076700" cy="26172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13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743"/>
            <a:ext cx="8458200" cy="1573658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The Chemical Formula of Cellular Respiration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971800"/>
            <a:ext cx="777240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Glucose + 6 molecules of oxygen produce 6 molecules of carbon dioxide + 6 molecules of water + mechanical and thermal energy.</a:t>
            </a:r>
          </a:p>
        </p:txBody>
      </p:sp>
      <p:pic>
        <p:nvPicPr>
          <p:cNvPr id="931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9063" y="1676401"/>
            <a:ext cx="6334473" cy="1335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378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2193"/>
            <a:ext cx="8467725" cy="151800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Where does cellular respiration occur?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1981200"/>
          </a:xfrm>
        </p:spPr>
        <p:txBody>
          <a:bodyPr>
            <a:noAutofit/>
          </a:bodyPr>
          <a:lstStyle/>
          <a:p>
            <a:r>
              <a:rPr lang="en-US" sz="2800" dirty="0"/>
              <a:t>Cellular respiration occurs within </a:t>
            </a:r>
            <a:r>
              <a:rPr lang="en-US" sz="2800" b="1" dirty="0"/>
              <a:t>every</a:t>
            </a:r>
            <a:r>
              <a:rPr lang="en-US" sz="2800" dirty="0"/>
              <a:t> </a:t>
            </a:r>
            <a:r>
              <a:rPr lang="en-US" sz="2800" u="sng" dirty="0"/>
              <a:t>cell</a:t>
            </a:r>
            <a:r>
              <a:rPr lang="en-US" sz="2800" dirty="0"/>
              <a:t> of </a:t>
            </a:r>
            <a:r>
              <a:rPr lang="en-US" sz="2800" b="1" dirty="0"/>
              <a:t>every</a:t>
            </a:r>
            <a:r>
              <a:rPr lang="en-US" sz="2800" dirty="0"/>
              <a:t> </a:t>
            </a:r>
            <a:r>
              <a:rPr lang="en-US" sz="2800" u="sng" dirty="0"/>
              <a:t>living</a:t>
            </a:r>
            <a:r>
              <a:rPr lang="en-US" sz="2800" dirty="0"/>
              <a:t> organism.</a:t>
            </a:r>
          </a:p>
          <a:p>
            <a:r>
              <a:rPr lang="en-US" sz="2800" dirty="0"/>
              <a:t>It occurs within the </a:t>
            </a:r>
            <a:r>
              <a:rPr lang="en-US" sz="2800" b="1" u="sng" dirty="0"/>
              <a:t>mitochondria</a:t>
            </a:r>
            <a:r>
              <a:rPr lang="en-US" sz="2800" dirty="0"/>
              <a:t> of each cell.</a:t>
            </a:r>
          </a:p>
        </p:txBody>
      </p:sp>
      <p:pic>
        <p:nvPicPr>
          <p:cNvPr id="94210" name="Picture 2" descr="http://images.google.com/url?source=imgres&amp;ct=img&amp;q=http://loyalkng.com/wp-content/uploads/2009/07/guinea-pigs-eating-watermelon-eat-hamster-gerbil.jpg&amp;usg=AFQjCNF3tlIxnixiYDo1vmt1Y5nchSro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581400"/>
            <a:ext cx="4048125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681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tro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228</Words>
  <Application>Microsoft Macintosh PowerPoint</Application>
  <PresentationFormat>On-screen Show (4:3)</PresentationFormat>
  <Paragraphs>32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Consolas</vt:lpstr>
      <vt:lpstr>Corbel</vt:lpstr>
      <vt:lpstr>Noto Sans Symbols</vt:lpstr>
      <vt:lpstr>Metro</vt:lpstr>
      <vt:lpstr>PHOTOSYNTHESIS     </vt:lpstr>
      <vt:lpstr>Photosynthesis</vt:lpstr>
      <vt:lpstr>The Chemical Formula of Photosynthesis</vt:lpstr>
      <vt:lpstr>Where does photosynthesis occur?</vt:lpstr>
      <vt:lpstr>Why is Photosynthesis so important?</vt:lpstr>
      <vt:lpstr>Cellular Respiration</vt:lpstr>
      <vt:lpstr>Cellular Respiration</vt:lpstr>
      <vt:lpstr>The Chemical Formula of Cellular Respiration</vt:lpstr>
      <vt:lpstr>Where does cellular respiration occur?</vt:lpstr>
      <vt:lpstr>What is the energy from cellular respiration used for?</vt:lpstr>
      <vt:lpstr>The Oxygen Cycle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    </dc:title>
  <cp:lastModifiedBy>Microsoft Office User</cp:lastModifiedBy>
  <cp:revision>8</cp:revision>
  <dcterms:modified xsi:type="dcterms:W3CDTF">2019-03-04T18:16:09Z</dcterms:modified>
</cp:coreProperties>
</file>