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7" r:id="rId2"/>
    <p:sldId id="458" r:id="rId3"/>
    <p:sldId id="462" r:id="rId4"/>
    <p:sldId id="472" r:id="rId5"/>
    <p:sldId id="473" r:id="rId6"/>
    <p:sldId id="475" r:id="rId7"/>
    <p:sldId id="477" r:id="rId8"/>
    <p:sldId id="476" r:id="rId9"/>
    <p:sldId id="465" r:id="rId10"/>
    <p:sldId id="478" r:id="rId11"/>
    <p:sldId id="466" r:id="rId12"/>
    <p:sldId id="467" r:id="rId13"/>
    <p:sldId id="479" r:id="rId14"/>
    <p:sldId id="482" r:id="rId15"/>
    <p:sldId id="481" r:id="rId16"/>
    <p:sldId id="483" r:id="rId17"/>
    <p:sldId id="469" r:id="rId18"/>
    <p:sldId id="480" r:id="rId19"/>
    <p:sldId id="484" r:id="rId20"/>
    <p:sldId id="470" r:id="rId21"/>
    <p:sldId id="471" r:id="rId22"/>
    <p:sldId id="48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A2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4" autoAdjust="0"/>
    <p:restoredTop sz="94660"/>
  </p:normalViewPr>
  <p:slideViewPr>
    <p:cSldViewPr snapToGrid="0" snapToObjects="1">
      <p:cViewPr>
        <p:scale>
          <a:sx n="70" d="100"/>
          <a:sy n="70" d="100"/>
        </p:scale>
        <p:origin x="-2934" y="-9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830444-723F-004C-B7F1-A77F28137DEA}" type="datetimeFigureOut">
              <a:rPr lang="en-US" smtClean="0"/>
              <a:t>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000EF1-CB25-B344-B53E-CBDE8D1D7320}" type="slidenum">
              <a:rPr lang="en-US" smtClean="0"/>
              <a:t>‹#›</a:t>
            </a:fld>
            <a:endParaRPr lang="en-US"/>
          </a:p>
        </p:txBody>
      </p:sp>
    </p:spTree>
    <p:extLst>
      <p:ext uri="{BB962C8B-B14F-4D97-AF65-F5344CB8AC3E}">
        <p14:creationId xmlns:p14="http://schemas.microsoft.com/office/powerpoint/2010/main" val="16387333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00EF1-CB25-B344-B53E-CBDE8D1D7320}" type="slidenum">
              <a:rPr lang="en-US" smtClean="0"/>
              <a:t>1</a:t>
            </a:fld>
            <a:endParaRPr lang="en-US"/>
          </a:p>
        </p:txBody>
      </p:sp>
    </p:spTree>
    <p:extLst>
      <p:ext uri="{BB962C8B-B14F-4D97-AF65-F5344CB8AC3E}">
        <p14:creationId xmlns:p14="http://schemas.microsoft.com/office/powerpoint/2010/main" val="424925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Ask: What if a cell needed to move materials against the concentration gradient, from an area of low to high concentration? What would be needed?</a:t>
            </a:r>
          </a:p>
          <a:p>
            <a:r>
              <a:rPr lang="en-US" altLang="en-US" smtClean="0">
                <a:ea typeface="ヒラギノ角ゴ Pro W3" pitchFamily="-84" charset="-128"/>
              </a:rPr>
              <a:t>Answer: energy to move the particles against the natural flow of diffusion </a:t>
            </a:r>
          </a:p>
          <a:p>
            <a:endParaRPr lang="en-US" altLang="en-US" smtClean="0">
              <a:ea typeface="ヒラギノ角ゴ Pro W3" pitchFamily="-84" charset="-128"/>
            </a:endParaRPr>
          </a:p>
          <a:p>
            <a:r>
              <a:rPr lang="en-US" altLang="en-US" smtClean="0">
                <a:ea typeface="ヒラギノ角ゴ Pro W3" pitchFamily="-84" charset="-128"/>
              </a:rPr>
              <a:t>Explain that energy is needed to get certain substances into or out of a cell because the cell membrane is selective. For substances that cannot pass through the membrane freely, active transport is used, and it requires energy.</a:t>
            </a:r>
          </a:p>
          <a:p>
            <a:endParaRPr lang="en-US" altLang="en-US" smtClean="0">
              <a:ea typeface="ヒラギノ角ゴ Pro W3" pitchFamily="-84" charset="-128"/>
            </a:endParaRPr>
          </a:p>
          <a:p>
            <a:r>
              <a:rPr lang="en-US" altLang="en-US" smtClean="0">
                <a:ea typeface="ヒラギノ角ゴ Pro W3" pitchFamily="-84" charset="-128"/>
              </a:rPr>
              <a:t>Click to reveal the labels for and discuss each type of active transport:</a:t>
            </a:r>
          </a:p>
          <a:p>
            <a:endParaRPr lang="en-US" altLang="en-US" smtClean="0">
              <a:ea typeface="ヒラギノ角ゴ Pro W3" pitchFamily="-84" charset="-128"/>
            </a:endParaRPr>
          </a:p>
          <a:p>
            <a:pPr>
              <a:buFontTx/>
              <a:buChar char="•"/>
            </a:pPr>
            <a:r>
              <a:rPr lang="en-US" altLang="en-US" smtClean="0">
                <a:ea typeface="ヒラギノ角ゴ Pro W3" pitchFamily="-84" charset="-128"/>
              </a:rPr>
              <a:t>Protein pumps: Energy from ATP is used to pump small molecules and ions across the cell membrane. Active transport proteins change shape during the process, binding substances on one side of the membrane and releasing them on the other.</a:t>
            </a:r>
          </a:p>
          <a:p>
            <a:pPr>
              <a:buFontTx/>
              <a:buChar char="•"/>
            </a:pPr>
            <a:r>
              <a:rPr lang="en-US" altLang="en-US" smtClean="0">
                <a:ea typeface="ヒラギノ角ゴ Pro W3" pitchFamily="-84" charset="-128"/>
              </a:rPr>
              <a:t>Endocytosis: The membrane forms a pocket around a particle. The pocket then breaks loose from the outer portion of the cell membrane and forms a vesicle within the cytoplasm.</a:t>
            </a:r>
          </a:p>
          <a:p>
            <a:pPr>
              <a:buFontTx/>
              <a:buChar char="•"/>
            </a:pPr>
            <a:r>
              <a:rPr lang="en-US" altLang="en-US" smtClean="0">
                <a:ea typeface="ヒラギノ角ゴ Pro W3" pitchFamily="-84" charset="-128"/>
              </a:rPr>
              <a:t>Exocytosis: The membrane of a vesicle surrounds the material, then fuses with the cell membrane. The contents are forced out of the cell.</a:t>
            </a:r>
          </a:p>
          <a:p>
            <a:pPr>
              <a:buFontTx/>
              <a:buChar char="•"/>
            </a:pPr>
            <a:endParaRPr lang="en-US" altLang="en-US" smtClean="0">
              <a:ea typeface="ヒラギノ角ゴ Pro W3" pitchFamily="-84" charset="-128"/>
            </a:endParaRPr>
          </a:p>
          <a:p>
            <a:r>
              <a:rPr lang="en-US" altLang="en-US" smtClean="0">
                <a:ea typeface="ヒラギノ角ゴ Pro W3" pitchFamily="-84" charset="-128"/>
              </a:rPr>
              <a:t>Put students into groups of three. Give each group one of the types of active transport. More than one group can have the same type. Tell the students to prepare a charades-like demonstration of their type of active transport. Give them five minutes to prepare. Have each group perform in front of the class and have the other groups guess which type of transport is being acted out.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A2467A-847C-45FF-9F45-8BC2FDB2F61F}" type="slidenum">
              <a:rPr lang="en-US" altLang="en-US" sz="1200">
                <a:latin typeface="Calibri" pitchFamily="34" charset="0"/>
              </a:rPr>
              <a:pPr eaLnBrk="1" hangingPunct="1"/>
              <a:t>17</a:t>
            </a:fld>
            <a:endParaRPr lang="en-US"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Explain that phagocytosis is a type of endocytosis, in which extensions of cytoplasm surround a particle and package it within a food vacuole. Amoebae use phagocytosis to engulf food. This white blood cell is using phagocytosis to surround and engulf a damaged red blood cell.</a:t>
            </a:r>
          </a:p>
          <a:p>
            <a:endParaRPr lang="en-US" altLang="en-US" smtClean="0">
              <a:ea typeface="ヒラギノ角ゴ Pro W3" pitchFamily="-84" charset="-128"/>
            </a:endParaRPr>
          </a:p>
          <a:p>
            <a:r>
              <a:rPr lang="en-US" altLang="en-US" smtClean="0">
                <a:ea typeface="ヒラギノ角ゴ Pro W3" pitchFamily="-84" charset="-128"/>
              </a:rPr>
              <a:t>Ask: Why is endocytosis an example of active transport and not facilitated diffusion? </a:t>
            </a:r>
          </a:p>
          <a:p>
            <a:r>
              <a:rPr lang="en-US" altLang="en-US" smtClean="0">
                <a:ea typeface="ヒラギノ角ゴ Pro W3" pitchFamily="-84" charset="-128"/>
              </a:rPr>
              <a:t>Answer: Endocytosis requires energy to engulf a particle and form a vesicle around it.</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C537A9-0758-49C7-A0FB-EC428E0B93B8}" type="slidenum">
              <a:rPr lang="en-US" altLang="en-US" sz="1200">
                <a:latin typeface="Calibri" pitchFamily="34" charset="0"/>
              </a:rPr>
              <a:pPr eaLnBrk="1" hangingPunct="1"/>
              <a:t>20</a:t>
            </a:fld>
            <a:endParaRPr lang="en-US"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Have students write a paragraph distinguishing active transport from diffusion. </a:t>
            </a:r>
          </a:p>
          <a:p>
            <a:r>
              <a:rPr lang="en-US" altLang="en-US" smtClean="0">
                <a:ea typeface="ヒラギノ角ゴ Pro W3" pitchFamily="-84" charset="-128"/>
              </a:rPr>
              <a:t>Have students share their answer with a partner. </a:t>
            </a:r>
          </a:p>
          <a:p>
            <a:r>
              <a:rPr lang="en-US" altLang="en-US" smtClean="0">
                <a:ea typeface="ヒラギノ角ゴ Pro W3" pitchFamily="-84" charset="-128"/>
              </a:rPr>
              <a:t>Ask volunteers to read their answers aloud.</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1C050C0-4EEE-4670-9C49-DA23E02B0148}" type="slidenum">
              <a:rPr lang="en-US" altLang="en-US" sz="1200">
                <a:latin typeface="Calibri" pitchFamily="34" charset="0"/>
              </a:rPr>
              <a:pPr eaLnBrk="1" hangingPunct="1"/>
              <a:t>21</a:t>
            </a:fld>
            <a:endParaRPr lang="en-US"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000EF1-CB25-B344-B53E-CBDE8D1D7320}" type="slidenum">
              <a:rPr lang="en-US" smtClean="0"/>
              <a:t>2</a:t>
            </a:fld>
            <a:endParaRPr lang="en-US"/>
          </a:p>
        </p:txBody>
      </p:sp>
    </p:spTree>
    <p:extLst>
      <p:ext uri="{BB962C8B-B14F-4D97-AF65-F5344CB8AC3E}">
        <p14:creationId xmlns:p14="http://schemas.microsoft.com/office/powerpoint/2010/main" val="264945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Read the lesson title aloud to students.</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4A3C5B2-D8BB-4F35-BEE2-A7C0F57152FB}" type="slidenum">
              <a:rPr lang="en-US" altLang="en-US" sz="1200">
                <a:latin typeface="Calibri" pitchFamily="34" charset="0"/>
              </a:rPr>
              <a:pPr eaLnBrk="1" hangingPunct="1"/>
              <a:t>3</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Spray some air freshener into the air facing the students (not too close).</a:t>
            </a:r>
          </a:p>
          <a:p>
            <a:r>
              <a:rPr lang="en-US" altLang="en-US" smtClean="0">
                <a:ea typeface="ヒラギノ角ゴ Pro W3" pitchFamily="-84" charset="-128"/>
              </a:rPr>
              <a:t>Tell students to raise their hands when they can smell the spray.</a:t>
            </a:r>
          </a:p>
          <a:p>
            <a:endParaRPr lang="en-US" altLang="en-US" smtClean="0">
              <a:ea typeface="ヒラギノ角ゴ Pro W3" pitchFamily="-84" charset="-128"/>
            </a:endParaRPr>
          </a:p>
          <a:p>
            <a:r>
              <a:rPr lang="en-US" altLang="en-US" smtClean="0">
                <a:ea typeface="ヒラギノ角ゴ Pro W3" pitchFamily="-84" charset="-128"/>
              </a:rPr>
              <a:t>Ask: What is happening to the spray? </a:t>
            </a:r>
          </a:p>
          <a:p>
            <a:r>
              <a:rPr lang="en-US" altLang="en-US" smtClean="0">
                <a:ea typeface="ヒラギノ角ゴ Pro W3" pitchFamily="-84" charset="-128"/>
              </a:rPr>
              <a:t>Answer: The particles of the spray are slowly moving out into the room. </a:t>
            </a:r>
          </a:p>
          <a:p>
            <a:r>
              <a:rPr lang="en-US" altLang="en-US" smtClean="0">
                <a:ea typeface="ヒラギノ角ゴ Pro W3" pitchFamily="-84" charset="-128"/>
              </a:rPr>
              <a:t/>
            </a:r>
            <a:br>
              <a:rPr lang="en-US" altLang="en-US" smtClean="0">
                <a:ea typeface="ヒラギノ角ゴ Pro W3" pitchFamily="-84" charset="-128"/>
              </a:rPr>
            </a:br>
            <a:r>
              <a:rPr lang="en-US" altLang="en-US" smtClean="0">
                <a:ea typeface="ヒラギノ角ゴ Pro W3" pitchFamily="-84" charset="-128"/>
              </a:rPr>
              <a:t>Ask: How did the particles start out? </a:t>
            </a:r>
          </a:p>
          <a:p>
            <a:r>
              <a:rPr lang="en-US" altLang="en-US" smtClean="0">
                <a:ea typeface="ヒラギノ角ゴ Pro W3" pitchFamily="-84" charset="-128"/>
              </a:rPr>
              <a:t>Answer: They started all bunched together and then spread out. </a:t>
            </a:r>
          </a:p>
          <a:p>
            <a:endParaRPr lang="en-US" altLang="en-US" smtClean="0">
              <a:ea typeface="ヒラギノ角ゴ Pro W3" pitchFamily="-84" charset="-128"/>
            </a:endParaRPr>
          </a:p>
          <a:p>
            <a:r>
              <a:rPr lang="en-US" altLang="en-US" smtClean="0">
                <a:ea typeface="ヒラギノ角ゴ Pro W3" pitchFamily="-84" charset="-128"/>
              </a:rPr>
              <a:t>Tell students: This tendency for things to move from bunched up to spread out is called diffusion. When the same particles of things are all bunched together it is called a high concentration, and when only a few things are in an area it is called a low concentration.</a:t>
            </a:r>
          </a:p>
          <a:p>
            <a:endParaRPr lang="en-US" altLang="en-US" smtClean="0">
              <a:ea typeface="ヒラギノ角ゴ Pro W3" pitchFamily="-84" charset="-128"/>
            </a:endParaRPr>
          </a:p>
          <a:p>
            <a:r>
              <a:rPr lang="en-US" altLang="en-US" smtClean="0">
                <a:ea typeface="ヒラギノ角ゴ Pro W3" pitchFamily="-84" charset="-128"/>
              </a:rPr>
              <a:t>Ask students for another example of something in a high and low concentration. </a:t>
            </a:r>
          </a:p>
          <a:p>
            <a:r>
              <a:rPr lang="en-US" altLang="en-US" smtClean="0">
                <a:ea typeface="ヒラギノ角ゴ Pro W3" pitchFamily="-84" charset="-128"/>
              </a:rPr>
              <a:t>Sample answer: a crowded room and one with just a few people  </a:t>
            </a:r>
          </a:p>
          <a:p>
            <a:endParaRPr lang="en-US" altLang="en-US" smtClean="0">
              <a:ea typeface="ヒラギノ角ゴ Pro W3" pitchFamily="-84" charset="-128"/>
            </a:endParaRPr>
          </a:p>
          <a:p>
            <a:r>
              <a:rPr lang="en-US" altLang="en-US" smtClean="0">
                <a:ea typeface="ヒラギノ角ゴ Pro W3" pitchFamily="-84" charset="-128"/>
              </a:rPr>
              <a:t>Ask: Did the air freshener need energy to undergo diffusion?</a:t>
            </a:r>
          </a:p>
          <a:p>
            <a:r>
              <a:rPr lang="en-US" altLang="en-US" smtClean="0">
                <a:ea typeface="ヒラギノ角ゴ Pro W3" pitchFamily="-84" charset="-128"/>
              </a:rPr>
              <a:t>Answer: No, diffusion does not require energy for the particles to move. Diffusion is passive movement. </a:t>
            </a:r>
          </a:p>
          <a:p>
            <a:endParaRPr lang="en-US" altLang="en-US" smtClean="0">
              <a:ea typeface="ヒラギノ角ゴ Pro W3" pitchFamily="-84" charset="-128"/>
            </a:endParaRPr>
          </a:p>
          <a:p>
            <a:r>
              <a:rPr lang="en-US" altLang="en-US" smtClean="0">
                <a:ea typeface="ヒラギノ角ゴ Pro W3" pitchFamily="-84" charset="-128"/>
              </a:rPr>
              <a:t>Tell students that diffusion is the driving force behind the movement of many substances across the cell membrane.</a:t>
            </a:r>
          </a:p>
          <a:p>
            <a:endParaRPr lang="en-US" altLang="en-US" smtClean="0">
              <a:ea typeface="ヒラギノ角ゴ Pro W3" pitchFamily="-84" charset="-128"/>
            </a:endParaRPr>
          </a:p>
          <a:p>
            <a:r>
              <a:rPr lang="en-US" altLang="en-US" smtClean="0">
                <a:ea typeface="ヒラギノ角ゴ Pro W3" pitchFamily="-84" charset="-128"/>
              </a:rPr>
              <a:t>Explain to students that some materials, such as oxygen, diffuse across the cell membrane without using energy, while other materials require energy to pass through. </a:t>
            </a:r>
          </a:p>
          <a:p>
            <a:endParaRPr lang="en-US" altLang="en-US" smtClean="0">
              <a:ea typeface="ヒラギノ角ゴ Pro W3" pitchFamily="-84" charset="-128"/>
            </a:endParaRPr>
          </a:p>
          <a:p>
            <a:r>
              <a:rPr lang="en-US" altLang="en-US" smtClean="0">
                <a:ea typeface="ヒラギノ角ゴ Pro W3" pitchFamily="-84" charset="-128"/>
              </a:rPr>
              <a:t>Introduce the image by identifying parts of the diagram. </a:t>
            </a:r>
          </a:p>
          <a:p>
            <a:endParaRPr lang="en-US" altLang="en-US" smtClean="0">
              <a:ea typeface="ヒラギノ角ゴ Pro W3" pitchFamily="-84" charset="-128"/>
            </a:endParaRPr>
          </a:p>
          <a:p>
            <a:r>
              <a:rPr lang="en-US" altLang="en-US" smtClean="0">
                <a:ea typeface="ヒラギノ角ゴ Pro W3" pitchFamily="-84" charset="-128"/>
              </a:rPr>
              <a:t>Click to reveal the labels one at a time: the cell membrane, the inside of the cell, the outside of the cell, and solute molecules.</a:t>
            </a:r>
          </a:p>
          <a:p>
            <a:endParaRPr lang="en-US" altLang="en-US" smtClean="0">
              <a:ea typeface="ヒラギノ角ゴ Pro W3" pitchFamily="-84" charset="-128"/>
            </a:endParaRPr>
          </a:p>
          <a:p>
            <a:r>
              <a:rPr lang="en-US" altLang="en-US" smtClean="0">
                <a:ea typeface="ヒラギノ角ゴ Pro W3" pitchFamily="-84" charset="-128"/>
              </a:rPr>
              <a:t>Ask: What do you notice about the solutes inside and outside the cell?</a:t>
            </a:r>
          </a:p>
          <a:p>
            <a:r>
              <a:rPr lang="en-US" altLang="en-US" smtClean="0">
                <a:ea typeface="ヒラギノ角ゴ Pro W3" pitchFamily="-84" charset="-128"/>
              </a:rPr>
              <a:t>Answer: There are more solutes outside than inside.</a:t>
            </a:r>
          </a:p>
          <a:p>
            <a:endParaRPr lang="en-US" altLang="en-US" smtClean="0">
              <a:ea typeface="ヒラギノ角ゴ Pro W3" pitchFamily="-84" charset="-128"/>
            </a:endParaRPr>
          </a:p>
          <a:p>
            <a:r>
              <a:rPr lang="en-US" altLang="en-US" smtClean="0">
                <a:ea typeface="ヒラギノ角ゴ Pro W3" pitchFamily="-84" charset="-128"/>
              </a:rPr>
              <a:t>Click to show the answer and delete the labels.</a:t>
            </a:r>
          </a:p>
          <a:p>
            <a:endParaRPr lang="en-US" altLang="en-US" smtClean="0">
              <a:ea typeface="ヒラギノ角ゴ Pro W3" pitchFamily="-84" charset="-128"/>
            </a:endParaRPr>
          </a:p>
          <a:p>
            <a:r>
              <a:rPr lang="en-US" altLang="en-US" smtClean="0">
                <a:ea typeface="ヒラギノ角ゴ Pro W3" pitchFamily="-84" charset="-128"/>
              </a:rPr>
              <a:t>Click again to show next image in the series.</a:t>
            </a:r>
          </a:p>
          <a:p>
            <a:endParaRPr lang="en-US" altLang="en-US" smtClean="0">
              <a:ea typeface="ヒラギノ角ゴ Pro W3" pitchFamily="-84" charset="-128"/>
            </a:endParaRPr>
          </a:p>
          <a:p>
            <a:r>
              <a:rPr lang="en-US" altLang="en-US" smtClean="0">
                <a:ea typeface="ヒラギノ角ゴ Pro W3" pitchFamily="-84" charset="-128"/>
              </a:rPr>
              <a:t>Ask: What do the arrows mean?</a:t>
            </a:r>
          </a:p>
          <a:p>
            <a:r>
              <a:rPr lang="en-US" altLang="en-US" smtClean="0">
                <a:ea typeface="ヒラギノ角ゴ Pro W3" pitchFamily="-84" charset="-128"/>
              </a:rPr>
              <a:t>Answer: The arrows indicate movement of molecules.</a:t>
            </a:r>
          </a:p>
          <a:p>
            <a:endParaRPr lang="en-US" altLang="en-US" smtClean="0">
              <a:ea typeface="ヒラギノ角ゴ Pro W3" pitchFamily="-84" charset="-128"/>
            </a:endParaRPr>
          </a:p>
          <a:p>
            <a:r>
              <a:rPr lang="en-US" altLang="en-US" smtClean="0">
                <a:ea typeface="ヒラギノ角ゴ Pro W3" pitchFamily="-84" charset="-128"/>
              </a:rPr>
              <a:t>Ask: How do the first and second images differ?</a:t>
            </a:r>
          </a:p>
          <a:p>
            <a:r>
              <a:rPr lang="en-US" altLang="en-US" smtClean="0">
                <a:ea typeface="ヒラギノ角ゴ Pro W3" pitchFamily="-84" charset="-128"/>
              </a:rPr>
              <a:t>Answer: The first shows a higher concentration of a solute outside than inside a cell. The second shows a greater number of molecules moving in than moving out, as indicated by more arrows pointing in than out.</a:t>
            </a:r>
          </a:p>
          <a:p>
            <a:endParaRPr lang="en-US" altLang="en-US" smtClean="0">
              <a:ea typeface="ヒラギノ角ゴ Pro W3" pitchFamily="-84" charset="-128"/>
            </a:endParaRPr>
          </a:p>
          <a:p>
            <a:r>
              <a:rPr lang="en-US" altLang="en-US" smtClean="0">
                <a:ea typeface="ヒラギノ角ゴ Pro W3" pitchFamily="-84" charset="-128"/>
              </a:rPr>
              <a:t>Click to show the next image.</a:t>
            </a:r>
          </a:p>
          <a:p>
            <a:endParaRPr lang="en-US" altLang="en-US" smtClean="0">
              <a:ea typeface="ヒラギノ角ゴ Pro W3" pitchFamily="-84" charset="-128"/>
            </a:endParaRPr>
          </a:p>
          <a:p>
            <a:r>
              <a:rPr lang="en-US" altLang="en-US" smtClean="0">
                <a:ea typeface="ヒラギノ角ゴ Pro W3" pitchFamily="-84" charset="-128"/>
              </a:rPr>
              <a:t>Ask: How do you know equilibrium has been reached in the third image? </a:t>
            </a:r>
          </a:p>
          <a:p>
            <a:r>
              <a:rPr lang="en-US" altLang="en-US" smtClean="0">
                <a:ea typeface="ヒラギノ角ゴ Pro W3" pitchFamily="-84" charset="-128"/>
              </a:rPr>
              <a:t>Answer: There are equal numbers of molecules on both sides of the membrane, and the arrows show about the same number of molecules moving in and moving out.</a:t>
            </a:r>
          </a:p>
          <a:p>
            <a:endParaRPr lang="en-US" altLang="en-US" smtClean="0">
              <a:ea typeface="ヒラギノ角ゴ Pro W3" pitchFamily="-84" charset="-128"/>
            </a:endParaRPr>
          </a:p>
          <a:p>
            <a:r>
              <a:rPr lang="en-US" altLang="en-US" smtClean="0">
                <a:ea typeface="ヒラギノ角ゴ Pro W3" pitchFamily="-84" charset="-128"/>
              </a:rPr>
              <a:t>Emphasize that equilibrium does not mean that movement stops; rather, it continues in both directions, and the same concentration is maintained on both sides of the membrane.</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69FF70-54F3-4909-854F-01637325B640}" type="slidenum">
              <a:rPr lang="en-US" altLang="en-US" sz="1200">
                <a:latin typeface="Calibri" pitchFamily="34" charset="0"/>
              </a:rPr>
              <a:pPr eaLnBrk="1" hangingPunct="1"/>
              <a:t>7</a:t>
            </a:fld>
            <a:endParaRPr lang="en-US"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ヒラギノ角ゴ Pro W3" pitchFamily="-84" charset="-128"/>
              </a:rPr>
              <a:t>Spray some air freshener into the air facing the students (not too close).</a:t>
            </a:r>
          </a:p>
          <a:p>
            <a:r>
              <a:rPr lang="en-US" altLang="en-US" dirty="0" smtClean="0">
                <a:ea typeface="ヒラギノ角ゴ Pro W3" pitchFamily="-84" charset="-128"/>
              </a:rPr>
              <a:t>Tell students to raise their hands when they can smell the spray.</a:t>
            </a:r>
          </a:p>
          <a:p>
            <a:endParaRPr lang="en-US" altLang="en-US" dirty="0" smtClean="0">
              <a:ea typeface="ヒラギノ角ゴ Pro W3" pitchFamily="-84" charset="-128"/>
            </a:endParaRPr>
          </a:p>
          <a:p>
            <a:r>
              <a:rPr lang="en-US" altLang="en-US" dirty="0" smtClean="0">
                <a:ea typeface="ヒラギノ角ゴ Pro W3" pitchFamily="-84" charset="-128"/>
              </a:rPr>
              <a:t>Ask: What is happening to the spray? </a:t>
            </a:r>
          </a:p>
          <a:p>
            <a:r>
              <a:rPr lang="en-US" altLang="en-US" dirty="0" smtClean="0">
                <a:ea typeface="ヒラギノ角ゴ Pro W3" pitchFamily="-84" charset="-128"/>
              </a:rPr>
              <a:t>Answer: The particles of the spray are slowly moving out into the room. </a:t>
            </a:r>
          </a:p>
          <a:p>
            <a:r>
              <a:rPr lang="en-US" altLang="en-US" dirty="0" smtClean="0">
                <a:ea typeface="ヒラギノ角ゴ Pro W3" pitchFamily="-84" charset="-128"/>
              </a:rPr>
              <a:t/>
            </a:r>
            <a:br>
              <a:rPr lang="en-US" altLang="en-US" dirty="0" smtClean="0">
                <a:ea typeface="ヒラギノ角ゴ Pro W3" pitchFamily="-84" charset="-128"/>
              </a:rPr>
            </a:br>
            <a:r>
              <a:rPr lang="en-US" altLang="en-US" dirty="0" smtClean="0">
                <a:ea typeface="ヒラギノ角ゴ Pro W3" pitchFamily="-84" charset="-128"/>
              </a:rPr>
              <a:t>Ask: How did the particles start out? </a:t>
            </a:r>
          </a:p>
          <a:p>
            <a:r>
              <a:rPr lang="en-US" altLang="en-US" dirty="0" smtClean="0">
                <a:ea typeface="ヒラギノ角ゴ Pro W3" pitchFamily="-84" charset="-128"/>
              </a:rPr>
              <a:t>Answer: They started all bunched together and then spread out. </a:t>
            </a:r>
          </a:p>
          <a:p>
            <a:endParaRPr lang="en-US" altLang="en-US" dirty="0" smtClean="0">
              <a:ea typeface="ヒラギノ角ゴ Pro W3" pitchFamily="-84" charset="-128"/>
            </a:endParaRPr>
          </a:p>
          <a:p>
            <a:r>
              <a:rPr lang="en-US" altLang="en-US" dirty="0" smtClean="0">
                <a:ea typeface="ヒラギノ角ゴ Pro W3" pitchFamily="-84" charset="-128"/>
              </a:rPr>
              <a:t>Tell students: This tendency for things to move from bunched up to spread out is called diffusion. When the same particles of things are all bunched together it is called a high concentration, and when only a few things are in an area it is called a low concentration.</a:t>
            </a:r>
          </a:p>
          <a:p>
            <a:endParaRPr lang="en-US" altLang="en-US" dirty="0" smtClean="0">
              <a:ea typeface="ヒラギノ角ゴ Pro W3" pitchFamily="-84" charset="-128"/>
            </a:endParaRPr>
          </a:p>
          <a:p>
            <a:r>
              <a:rPr lang="en-US" altLang="en-US" dirty="0" smtClean="0">
                <a:ea typeface="ヒラギノ角ゴ Pro W3" pitchFamily="-84" charset="-128"/>
              </a:rPr>
              <a:t>Ask students for another example of something in a high and low concentration. </a:t>
            </a:r>
          </a:p>
          <a:p>
            <a:r>
              <a:rPr lang="en-US" altLang="en-US" dirty="0" smtClean="0">
                <a:ea typeface="ヒラギノ角ゴ Pro W3" pitchFamily="-84" charset="-128"/>
              </a:rPr>
              <a:t>Sample answer: a crowded room and one with just a few people  </a:t>
            </a:r>
          </a:p>
          <a:p>
            <a:endParaRPr lang="en-US" altLang="en-US" dirty="0" smtClean="0">
              <a:ea typeface="ヒラギノ角ゴ Pro W3" pitchFamily="-84" charset="-128"/>
            </a:endParaRPr>
          </a:p>
          <a:p>
            <a:r>
              <a:rPr lang="en-US" altLang="en-US" dirty="0" smtClean="0">
                <a:ea typeface="ヒラギノ角ゴ Pro W3" pitchFamily="-84" charset="-128"/>
              </a:rPr>
              <a:t>Ask: Did the air freshener need energy to undergo diffusion?</a:t>
            </a:r>
          </a:p>
          <a:p>
            <a:r>
              <a:rPr lang="en-US" altLang="en-US" dirty="0" smtClean="0">
                <a:ea typeface="ヒラギノ角ゴ Pro W3" pitchFamily="-84" charset="-128"/>
              </a:rPr>
              <a:t>Answer: No, diffusion does not require energy for the particles to move. Diffusion is passive movement. </a:t>
            </a:r>
          </a:p>
          <a:p>
            <a:endParaRPr lang="en-US" altLang="en-US" dirty="0" smtClean="0">
              <a:ea typeface="ヒラギノ角ゴ Pro W3" pitchFamily="-84" charset="-128"/>
            </a:endParaRPr>
          </a:p>
          <a:p>
            <a:r>
              <a:rPr lang="en-US" altLang="en-US" dirty="0" smtClean="0">
                <a:ea typeface="ヒラギノ角ゴ Pro W3" pitchFamily="-84" charset="-128"/>
              </a:rPr>
              <a:t>Tell students that diffusion is the driving force behind the movement of many substances across the cell membrane.</a:t>
            </a:r>
          </a:p>
          <a:p>
            <a:endParaRPr lang="en-US" altLang="en-US" dirty="0" smtClean="0">
              <a:ea typeface="ヒラギノ角ゴ Pro W3" pitchFamily="-84" charset="-128"/>
            </a:endParaRPr>
          </a:p>
          <a:p>
            <a:r>
              <a:rPr lang="en-US" altLang="en-US" dirty="0" smtClean="0">
                <a:ea typeface="ヒラギノ角ゴ Pro W3" pitchFamily="-84" charset="-128"/>
              </a:rPr>
              <a:t>Explain to students that some materials, such as oxygen, diffuse across the cell membrane without using energy, while other materials require energy to pass through. </a:t>
            </a:r>
          </a:p>
          <a:p>
            <a:endParaRPr lang="en-US" altLang="en-US" dirty="0" smtClean="0">
              <a:ea typeface="ヒラギノ角ゴ Pro W3" pitchFamily="-84" charset="-128"/>
            </a:endParaRPr>
          </a:p>
          <a:p>
            <a:r>
              <a:rPr lang="en-US" altLang="en-US" dirty="0" smtClean="0">
                <a:ea typeface="ヒラギノ角ゴ Pro W3" pitchFamily="-84" charset="-128"/>
              </a:rPr>
              <a:t>Introduce the image by identifying parts of the diagram. </a:t>
            </a:r>
          </a:p>
          <a:p>
            <a:endParaRPr lang="en-US" altLang="en-US" dirty="0" smtClean="0">
              <a:ea typeface="ヒラギノ角ゴ Pro W3" pitchFamily="-84" charset="-128"/>
            </a:endParaRPr>
          </a:p>
          <a:p>
            <a:r>
              <a:rPr lang="en-US" altLang="en-US" dirty="0" smtClean="0">
                <a:ea typeface="ヒラギノ角ゴ Pro W3" pitchFamily="-84" charset="-128"/>
              </a:rPr>
              <a:t>Click to reveal the labels one at a time: the cell membrane, the inside of the cell, the outside of the cell, and solute molecules.</a:t>
            </a:r>
          </a:p>
          <a:p>
            <a:endParaRPr lang="en-US" altLang="en-US" dirty="0" smtClean="0">
              <a:ea typeface="ヒラギノ角ゴ Pro W3" pitchFamily="-84" charset="-128"/>
            </a:endParaRPr>
          </a:p>
          <a:p>
            <a:r>
              <a:rPr lang="en-US" altLang="en-US" dirty="0" smtClean="0">
                <a:ea typeface="ヒラギノ角ゴ Pro W3" pitchFamily="-84" charset="-128"/>
              </a:rPr>
              <a:t>Ask: What do you notice about the solutes inside and outside the cell?</a:t>
            </a:r>
          </a:p>
          <a:p>
            <a:r>
              <a:rPr lang="en-US" altLang="en-US" dirty="0" smtClean="0">
                <a:ea typeface="ヒラギノ角ゴ Pro W3" pitchFamily="-84" charset="-128"/>
              </a:rPr>
              <a:t>Answer: There are more solutes outside than inside.</a:t>
            </a:r>
          </a:p>
          <a:p>
            <a:endParaRPr lang="en-US" altLang="en-US" dirty="0" smtClean="0">
              <a:ea typeface="ヒラギノ角ゴ Pro W3" pitchFamily="-84" charset="-128"/>
            </a:endParaRPr>
          </a:p>
          <a:p>
            <a:r>
              <a:rPr lang="en-US" altLang="en-US" dirty="0" smtClean="0">
                <a:ea typeface="ヒラギノ角ゴ Pro W3" pitchFamily="-84" charset="-128"/>
              </a:rPr>
              <a:t>Click to show the answer and delete the labels.</a:t>
            </a:r>
          </a:p>
          <a:p>
            <a:endParaRPr lang="en-US" altLang="en-US" dirty="0" smtClean="0">
              <a:ea typeface="ヒラギノ角ゴ Pro W3" pitchFamily="-84" charset="-128"/>
            </a:endParaRPr>
          </a:p>
          <a:p>
            <a:r>
              <a:rPr lang="en-US" altLang="en-US" dirty="0" smtClean="0">
                <a:ea typeface="ヒラギノ角ゴ Pro W3" pitchFamily="-84" charset="-128"/>
              </a:rPr>
              <a:t>Click again to show next image in the series.</a:t>
            </a:r>
          </a:p>
          <a:p>
            <a:endParaRPr lang="en-US" altLang="en-US" dirty="0" smtClean="0">
              <a:ea typeface="ヒラギノ角ゴ Pro W3" pitchFamily="-84" charset="-128"/>
            </a:endParaRPr>
          </a:p>
          <a:p>
            <a:r>
              <a:rPr lang="en-US" altLang="en-US" dirty="0" smtClean="0">
                <a:ea typeface="ヒラギノ角ゴ Pro W3" pitchFamily="-84" charset="-128"/>
              </a:rPr>
              <a:t>Ask: What do the arrows mean?</a:t>
            </a:r>
          </a:p>
          <a:p>
            <a:r>
              <a:rPr lang="en-US" altLang="en-US" dirty="0" smtClean="0">
                <a:ea typeface="ヒラギノ角ゴ Pro W3" pitchFamily="-84" charset="-128"/>
              </a:rPr>
              <a:t>Answer: The arrows indicate movement of molecules.</a:t>
            </a:r>
          </a:p>
          <a:p>
            <a:endParaRPr lang="en-US" altLang="en-US" dirty="0" smtClean="0">
              <a:ea typeface="ヒラギノ角ゴ Pro W3" pitchFamily="-84" charset="-128"/>
            </a:endParaRPr>
          </a:p>
          <a:p>
            <a:r>
              <a:rPr lang="en-US" altLang="en-US" dirty="0" smtClean="0">
                <a:ea typeface="ヒラギノ角ゴ Pro W3" pitchFamily="-84" charset="-128"/>
              </a:rPr>
              <a:t>Ask: How do the first and second images differ?</a:t>
            </a:r>
          </a:p>
          <a:p>
            <a:r>
              <a:rPr lang="en-US" altLang="en-US" dirty="0" smtClean="0">
                <a:ea typeface="ヒラギノ角ゴ Pro W3" pitchFamily="-84" charset="-128"/>
              </a:rPr>
              <a:t>Answer: The first shows a higher concentration of a solute outside than inside a cell. The second shows a greater number of molecules moving in than moving out, as indicated by more arrows pointing in than out.</a:t>
            </a:r>
          </a:p>
          <a:p>
            <a:endParaRPr lang="en-US" altLang="en-US" dirty="0" smtClean="0">
              <a:ea typeface="ヒラギノ角ゴ Pro W3" pitchFamily="-84" charset="-128"/>
            </a:endParaRPr>
          </a:p>
          <a:p>
            <a:r>
              <a:rPr lang="en-US" altLang="en-US" dirty="0" smtClean="0">
                <a:ea typeface="ヒラギノ角ゴ Pro W3" pitchFamily="-84" charset="-128"/>
              </a:rPr>
              <a:t>Click to show the next image.</a:t>
            </a:r>
          </a:p>
          <a:p>
            <a:endParaRPr lang="en-US" altLang="en-US" dirty="0" smtClean="0">
              <a:ea typeface="ヒラギノ角ゴ Pro W3" pitchFamily="-84" charset="-128"/>
            </a:endParaRPr>
          </a:p>
          <a:p>
            <a:r>
              <a:rPr lang="en-US" altLang="en-US" dirty="0" smtClean="0">
                <a:ea typeface="ヒラギノ角ゴ Pro W3" pitchFamily="-84" charset="-128"/>
              </a:rPr>
              <a:t>Ask: How do you know equilibrium has been reached in the third image? </a:t>
            </a:r>
          </a:p>
          <a:p>
            <a:r>
              <a:rPr lang="en-US" altLang="en-US" dirty="0" smtClean="0">
                <a:ea typeface="ヒラギノ角ゴ Pro W3" pitchFamily="-84" charset="-128"/>
              </a:rPr>
              <a:t>Answer: There are equal numbers of molecules on both sides of the membrane, and the arrows show about the same number of molecules moving in and moving out.</a:t>
            </a:r>
          </a:p>
          <a:p>
            <a:endParaRPr lang="en-US" altLang="en-US" dirty="0" smtClean="0">
              <a:ea typeface="ヒラギノ角ゴ Pro W3" pitchFamily="-84" charset="-128"/>
            </a:endParaRPr>
          </a:p>
          <a:p>
            <a:r>
              <a:rPr lang="en-US" altLang="en-US" dirty="0" smtClean="0">
                <a:ea typeface="ヒラギノ角ゴ Pro W3" pitchFamily="-84" charset="-128"/>
              </a:rPr>
              <a:t>Emphasize that equilibrium does not mean that movement stops; rather, it continues in both directions, and the same concentration is maintained on both sides of the membrane.</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59B2FE8-C0A5-4A45-AF01-05CC98FEE3A3}" type="slidenum">
              <a:rPr lang="en-US" altLang="en-US" sz="1200">
                <a:latin typeface="Calibri" pitchFamily="34" charset="0"/>
              </a:rPr>
              <a:pPr eaLnBrk="1" hangingPunct="1"/>
              <a:t>8</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Tell students: In some cases diffusion starts to happen, but the particles involved need assistance moving across the membrane.</a:t>
            </a:r>
          </a:p>
          <a:p>
            <a:r>
              <a:rPr lang="en-US" altLang="en-US" smtClean="0">
                <a:ea typeface="ヒラギノ角ゴ Pro W3" pitchFamily="-84" charset="-128"/>
              </a:rPr>
              <a:t>They need help because the physical characteristics of the particle or of the membrane prevent free flow. </a:t>
            </a:r>
          </a:p>
          <a:p>
            <a:endParaRPr lang="en-US" altLang="en-US" smtClean="0">
              <a:ea typeface="ヒラギノ角ゴ Pro W3" pitchFamily="-84" charset="-128"/>
            </a:endParaRPr>
          </a:p>
          <a:p>
            <a:r>
              <a:rPr lang="en-US" altLang="en-US" smtClean="0">
                <a:ea typeface="ヒラギノ角ゴ Pro W3" pitchFamily="-84" charset="-128"/>
              </a:rPr>
              <a:t>Explain that facilitated diffusion is the process in which molecules that cannot directly diffuse across the membrane pass through special protein channels. Although facilitated diffusion uses special channels, it is still diffusion, so it does not require any additional use of the cell</a:t>
            </a:r>
            <a:r>
              <a:rPr lang="ja-JP" altLang="en-US" smtClean="0">
                <a:ea typeface="ヒラギノ角ゴ Pro W3" pitchFamily="-84" charset="-128"/>
              </a:rPr>
              <a:t>’</a:t>
            </a:r>
            <a:r>
              <a:rPr lang="en-US" altLang="ja-JP" smtClean="0">
                <a:ea typeface="ヒラギノ角ゴ Pro W3" pitchFamily="-84" charset="-128"/>
              </a:rPr>
              <a:t>s energy. </a:t>
            </a:r>
          </a:p>
          <a:p>
            <a:endParaRPr lang="en-US" altLang="en-US" smtClean="0">
              <a:ea typeface="ヒラギノ角ゴ Pro W3" pitchFamily="-84" charset="-128"/>
            </a:endParaRPr>
          </a:p>
          <a:p>
            <a:r>
              <a:rPr lang="en-US" altLang="en-US" smtClean="0">
                <a:ea typeface="ヒラギノ角ゴ Pro W3" pitchFamily="-84" charset="-128"/>
              </a:rPr>
              <a:t>Click to highlight the protein (aquaporin) in the image.</a:t>
            </a:r>
          </a:p>
          <a:p>
            <a:endParaRPr lang="en-US" altLang="en-US" smtClean="0">
              <a:ea typeface="ヒラギノ角ゴ Pro W3" pitchFamily="-84" charset="-128"/>
            </a:endParaRPr>
          </a:p>
          <a:p>
            <a:r>
              <a:rPr lang="en-US" altLang="en-US" smtClean="0">
                <a:ea typeface="ヒラギノ角ゴ Pro W3" pitchFamily="-84" charset="-128"/>
              </a:rPr>
              <a:t>Explain that water diffuses through aquaporins because the lipids have hydrophobic areas. Osmosis is the diffusion of water through a selectively permeable membrane.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C0C94F-5B92-4465-B049-AF59916C1BA5}" type="slidenum">
              <a:rPr lang="en-US" altLang="en-US" sz="1200">
                <a:latin typeface="Calibri" pitchFamily="34" charset="0"/>
              </a:rPr>
              <a:pPr eaLnBrk="1" hangingPunct="1"/>
              <a:t>9</a:t>
            </a:fld>
            <a:endParaRPr lang="en-US"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Tell students: In some cases diffusion starts to happen, but the particles involved need assistance moving across the membrane.</a:t>
            </a:r>
          </a:p>
          <a:p>
            <a:r>
              <a:rPr lang="en-US" altLang="en-US" smtClean="0">
                <a:ea typeface="ヒラギノ角ゴ Pro W3" pitchFamily="-84" charset="-128"/>
              </a:rPr>
              <a:t>They need help because the physical characteristics of the particle or of the membrane prevent free flow. </a:t>
            </a:r>
          </a:p>
          <a:p>
            <a:endParaRPr lang="en-US" altLang="en-US" smtClean="0">
              <a:ea typeface="ヒラギノ角ゴ Pro W3" pitchFamily="-84" charset="-128"/>
            </a:endParaRPr>
          </a:p>
          <a:p>
            <a:r>
              <a:rPr lang="en-US" altLang="en-US" smtClean="0">
                <a:ea typeface="ヒラギノ角ゴ Pro W3" pitchFamily="-84" charset="-128"/>
              </a:rPr>
              <a:t>Explain that facilitated diffusion is the process in which molecules that cannot directly diffuse across the membrane pass through special protein channels. Although facilitated diffusion uses special channels, it is still diffusion, so it does not require any additional use of the cell</a:t>
            </a:r>
            <a:r>
              <a:rPr lang="ja-JP" altLang="en-US" smtClean="0">
                <a:ea typeface="ヒラギノ角ゴ Pro W3" pitchFamily="-84" charset="-128"/>
              </a:rPr>
              <a:t>’</a:t>
            </a:r>
            <a:r>
              <a:rPr lang="en-US" altLang="ja-JP" smtClean="0">
                <a:ea typeface="ヒラギノ角ゴ Pro W3" pitchFamily="-84" charset="-128"/>
              </a:rPr>
              <a:t>s energy. </a:t>
            </a:r>
          </a:p>
          <a:p>
            <a:endParaRPr lang="en-US" altLang="en-US" smtClean="0">
              <a:ea typeface="ヒラギノ角ゴ Pro W3" pitchFamily="-84" charset="-128"/>
            </a:endParaRPr>
          </a:p>
          <a:p>
            <a:r>
              <a:rPr lang="en-US" altLang="en-US" smtClean="0">
                <a:ea typeface="ヒラギノ角ゴ Pro W3" pitchFamily="-84" charset="-128"/>
              </a:rPr>
              <a:t>Click to highlight the protein (aquaporin) in the image.</a:t>
            </a:r>
          </a:p>
          <a:p>
            <a:endParaRPr lang="en-US" altLang="en-US" smtClean="0">
              <a:ea typeface="ヒラギノ角ゴ Pro W3" pitchFamily="-84" charset="-128"/>
            </a:endParaRPr>
          </a:p>
          <a:p>
            <a:r>
              <a:rPr lang="en-US" altLang="en-US" smtClean="0">
                <a:ea typeface="ヒラギノ角ゴ Pro W3" pitchFamily="-84" charset="-128"/>
              </a:rPr>
              <a:t>Explain that water diffuses through aquaporins because the lipids have hydrophobic areas. Osmosis is the diffusion of water through a selectively permeable membrane.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C0C94F-5B92-4465-B049-AF59916C1BA5}" type="slidenum">
              <a:rPr lang="en-US" altLang="en-US" sz="1200">
                <a:latin typeface="Calibri" pitchFamily="34" charset="0"/>
              </a:rPr>
              <a:pPr eaLnBrk="1" hangingPunct="1"/>
              <a:t>10</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32943">
              <a:spcBef>
                <a:spcPct val="0"/>
              </a:spcBef>
            </a:pPr>
            <a:r>
              <a:rPr lang="en-US" altLang="en-US" smtClean="0">
                <a:ea typeface="ヒラギノ角ゴ Pro W3" pitchFamily="-84" charset="-128"/>
              </a:rPr>
              <a:t>Tell students: The trick in understanding osmosis is that osmosis is about the movement of the water molecules, not the larger particles. </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volunteers to identify the labeled structures.</a:t>
            </a:r>
          </a:p>
          <a:p>
            <a:pPr indent="-232943"/>
            <a:r>
              <a:rPr lang="en-US" altLang="en-US" smtClean="0">
                <a:ea typeface="ヒラギノ角ゴ Pro W3" pitchFamily="-84" charset="-128"/>
              </a:rPr>
              <a:t>Students can identify these verbally or by writing on the board.</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Click to reveal the answers one at a time.</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Click again to reveal the label for sugar.</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Point out that the sugar cannot cross the membrane.</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Which side has the higher concentration of solute (non-water particles)? </a:t>
            </a:r>
          </a:p>
          <a:p>
            <a:pPr indent="-232943"/>
            <a:r>
              <a:rPr lang="en-US" altLang="en-US" smtClean="0">
                <a:ea typeface="ヒラギノ角ゴ Pro W3" pitchFamily="-84" charset="-128"/>
              </a:rPr>
              <a:t>Answer: right side</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Which side has the lower concentration of water molecules?</a:t>
            </a:r>
          </a:p>
          <a:p>
            <a:pPr indent="-232943"/>
            <a:r>
              <a:rPr lang="en-US" altLang="en-US" smtClean="0">
                <a:ea typeface="ヒラギノ角ゴ Pro W3" pitchFamily="-84" charset="-128"/>
              </a:rPr>
              <a:t>Answer: right side</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What do the white arrows in the figure represent?</a:t>
            </a:r>
          </a:p>
          <a:p>
            <a:pPr indent="-232943"/>
            <a:r>
              <a:rPr lang="en-US" altLang="en-US" smtClean="0">
                <a:ea typeface="ヒラギノ角ゴ Pro W3" pitchFamily="-84" charset="-128"/>
              </a:rPr>
              <a:t>Answer: movement of water molecules through aquaporins</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Why are there more arrows pointing toward the right?</a:t>
            </a:r>
          </a:p>
          <a:p>
            <a:pPr indent="-232943"/>
            <a:r>
              <a:rPr lang="en-US" altLang="en-US" smtClean="0">
                <a:ea typeface="ヒラギノ角ゴ Pro W3" pitchFamily="-84" charset="-128"/>
              </a:rPr>
              <a:t>Answer: There are more water molecules on the left (higher concentration), so more molecules will move toward the right (toward the lower concentration).</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Why are there no arrows showing movement of the sugar molecules?</a:t>
            </a:r>
          </a:p>
          <a:p>
            <a:pPr indent="-232943"/>
            <a:r>
              <a:rPr lang="en-US" altLang="en-US" smtClean="0">
                <a:ea typeface="ヒラギノ角ゴ Pro W3" pitchFamily="-84" charset="-128"/>
              </a:rPr>
              <a:t>Answer: The sugar molecules cannot cross the membrane because the proper proteins are not present.</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On the chalkboard or chart paper, draw a circle with some dots inside it, and add dots around the outside of the circle as well. The concentration of dots inside and outside the circle should be similar. </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Tell students: The circle represents a cell, the dots represent various solutes, and the area around the cell represents the extracellular environment. </a:t>
            </a:r>
          </a:p>
          <a:p>
            <a:pPr indent="-232943"/>
            <a:endParaRPr lang="en-US" altLang="en-US" smtClean="0">
              <a:ea typeface="ヒラギノ角ゴ Pro W3" pitchFamily="-84" charset="-128"/>
            </a:endParaRPr>
          </a:p>
          <a:p>
            <a:pPr indent="-232943"/>
            <a:r>
              <a:rPr lang="en-US" altLang="en-US" smtClean="0">
                <a:ea typeface="ヒラギノ角ゴ Pro W3" pitchFamily="-84" charset="-128"/>
              </a:rPr>
              <a:t>Ask a volunteer to add or remove solute particles in a way that would cause water to enter the cell from the extracellular environment.</a:t>
            </a:r>
          </a:p>
          <a:p>
            <a:pPr indent="-232943"/>
            <a:r>
              <a:rPr lang="en-US" altLang="en-US" smtClean="0">
                <a:ea typeface="ヒラギノ角ゴ Pro W3" pitchFamily="-84" charset="-128"/>
              </a:rPr>
              <a:t>Answer: The student should either add dots to the inside of the cell or erase dots from the outside of the cell.</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B07EAF-0D54-45F4-9167-7E8AB2DD7503}" type="slidenum">
              <a:rPr lang="en-US" altLang="en-US" sz="1200">
                <a:latin typeface="Calibri" pitchFamily="34" charset="0"/>
              </a:rPr>
              <a:pPr eaLnBrk="1" hangingPunct="1"/>
              <a:t>11</a:t>
            </a:fld>
            <a:endParaRPr lang="en-US"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Explain that this image is of a tube with a barrier, and that sugars dissolved in water are on each side of the barrier.</a:t>
            </a:r>
          </a:p>
          <a:p>
            <a:endParaRPr lang="en-US" altLang="en-US" smtClean="0">
              <a:ea typeface="ヒラギノ角ゴ Pro W3" pitchFamily="-84" charset="-128"/>
            </a:endParaRPr>
          </a:p>
          <a:p>
            <a:r>
              <a:rPr lang="en-US" altLang="en-US" smtClean="0">
                <a:ea typeface="ヒラギノ角ゴ Pro W3" pitchFamily="-84" charset="-128"/>
              </a:rPr>
              <a:t>Ask: How would you describe the concentration gradient of the sugar?</a:t>
            </a:r>
          </a:p>
          <a:p>
            <a:endParaRPr lang="en-US" altLang="en-US" smtClean="0">
              <a:ea typeface="ヒラギノ角ゴ Pro W3" pitchFamily="-84" charset="-128"/>
            </a:endParaRPr>
          </a:p>
          <a:p>
            <a:r>
              <a:rPr lang="en-US" altLang="en-US" smtClean="0">
                <a:ea typeface="ヒラギノ角ゴ Pro W3" pitchFamily="-84" charset="-128"/>
              </a:rPr>
              <a:t>Click to reveal the answer: There is more sugar on the right side.</a:t>
            </a:r>
          </a:p>
          <a:p>
            <a:endParaRPr lang="en-US" altLang="en-US" smtClean="0">
              <a:ea typeface="ヒラギノ角ゴ Pro W3" pitchFamily="-84" charset="-128"/>
            </a:endParaRPr>
          </a:p>
          <a:p>
            <a:r>
              <a:rPr lang="en-US" altLang="en-US" smtClean="0">
                <a:ea typeface="ヒラギノ角ゴ Pro W3" pitchFamily="-84" charset="-128"/>
              </a:rPr>
              <a:t>Tell students that the barrier is permeable to water but not sugar.</a:t>
            </a:r>
          </a:p>
          <a:p>
            <a:endParaRPr lang="en-US" altLang="en-US" smtClean="0">
              <a:ea typeface="ヒラギノ角ゴ Pro W3" pitchFamily="-84" charset="-128"/>
            </a:endParaRPr>
          </a:p>
          <a:p>
            <a:r>
              <a:rPr lang="en-US" altLang="en-US" smtClean="0">
                <a:ea typeface="ヒラギノ角ゴ Pro W3" pitchFamily="-84" charset="-128"/>
              </a:rPr>
              <a:t>Ask: What happens to the concentrations on each side of the membrane as water diffuses through?</a:t>
            </a:r>
          </a:p>
          <a:p>
            <a:endParaRPr lang="en-US" altLang="en-US" smtClean="0">
              <a:ea typeface="ヒラギノ角ゴ Pro W3" pitchFamily="-84" charset="-128"/>
            </a:endParaRPr>
          </a:p>
          <a:p>
            <a:r>
              <a:rPr lang="en-US" altLang="en-US" smtClean="0">
                <a:ea typeface="ヒラギノ角ゴ Pro W3" pitchFamily="-84" charset="-128"/>
              </a:rPr>
              <a:t>Click to reveal the answer: The concentrations change until they reach equilibrium.</a:t>
            </a:r>
          </a:p>
          <a:p>
            <a:endParaRPr lang="en-US" altLang="en-US" smtClean="0">
              <a:ea typeface="ヒラギノ角ゴ Pro W3" pitchFamily="-84" charset="-128"/>
            </a:endParaRPr>
          </a:p>
          <a:p>
            <a:r>
              <a:rPr lang="en-US" altLang="en-US" smtClean="0">
                <a:ea typeface="ヒラギノ角ゴ Pro W3" pitchFamily="-84" charset="-128"/>
              </a:rPr>
              <a:t>Ask: Why does the water level rise in the right side of the tube and drop in the left side? </a:t>
            </a:r>
          </a:p>
          <a:p>
            <a:r>
              <a:rPr lang="en-US" altLang="en-US" smtClean="0">
                <a:ea typeface="ヒラギノ角ゴ Pro W3" pitchFamily="-84" charset="-128"/>
              </a:rPr>
              <a:t>Answer: The net movement of water molecules is to the right side, because initially the concentration of water is lower there compared to the sugar. The movement of water molecules across the barrier changes the water level on both sides of the tube.</a:t>
            </a:r>
          </a:p>
          <a:p>
            <a:endParaRPr lang="en-US" altLang="en-US" smtClean="0">
              <a:ea typeface="ヒラギノ角ゴ Pro W3" pitchFamily="-84" charset="-128"/>
            </a:endParaRPr>
          </a:p>
          <a:p>
            <a:r>
              <a:rPr lang="en-US" altLang="en-US" smtClean="0">
                <a:ea typeface="ヒラギノ角ゴ Pro W3" pitchFamily="-84" charset="-128"/>
              </a:rPr>
              <a:t>Explain that water will tend to move across the membrane until equilibrium is reached. At that point, the concentrations of water and sugar will be the same on both sides of the membrane. When this happens, the two solutions will be isotonic. When the experiment began, the more concentrated sugar solution was hypertonic; the dilute sugar solution was hypotonic.</a:t>
            </a:r>
          </a:p>
          <a:p>
            <a:endParaRPr lang="en-US" altLang="en-US" smtClean="0">
              <a:ea typeface="ヒラギノ角ゴ Pro W3" pitchFamily="-84" charset="-128"/>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220972-B942-4EE1-A8E2-5B139BA67AFE}" type="slidenum">
              <a:rPr lang="en-US" altLang="en-US" sz="1200">
                <a:latin typeface="Calibri" pitchFamily="34" charset="0"/>
              </a:rPr>
              <a:pPr eaLnBrk="1" hangingPunct="1"/>
              <a:t>12</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79BC7E7-EA8E-4DA7-915E-CC098D9BADCB}"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F2F5E10-5301-4EE6-90D2-A6C4A3F62BED}"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9FCF8D">
                  <a:tint val="60000"/>
                  <a:satMod val="155000"/>
                </a:srgbClr>
              </a:solidFill>
              <a:latin typeface="Rockwell"/>
            </a:endParaRPr>
          </a:p>
        </p:txBody>
      </p:sp>
    </p:spTree>
    <p:extLst>
      <p:ext uri="{BB962C8B-B14F-4D97-AF65-F5344CB8AC3E}">
        <p14:creationId xmlns:p14="http://schemas.microsoft.com/office/powerpoint/2010/main" val="78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5" name="Footer Placeholder 4"/>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6" name="Slide Number Placeholder 5"/>
          <p:cNvSpPr>
            <a:spLocks noGrp="1"/>
          </p:cNvSpPr>
          <p:nvPr>
            <p:ph type="sldNum" sz="quarter" idx="12"/>
          </p:nvPr>
        </p:nvSpPr>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Tree>
    <p:extLst>
      <p:ext uri="{BB962C8B-B14F-4D97-AF65-F5344CB8AC3E}">
        <p14:creationId xmlns:p14="http://schemas.microsoft.com/office/powerpoint/2010/main" val="20663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5" name="Footer Placeholder 4"/>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6" name="Slide Number Placeholder 5"/>
          <p:cNvSpPr>
            <a:spLocks noGrp="1"/>
          </p:cNvSpPr>
          <p:nvPr>
            <p:ph type="sldNum" sz="quarter" idx="12"/>
          </p:nvPr>
        </p:nvSpPr>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Tree>
    <p:extLst>
      <p:ext uri="{BB962C8B-B14F-4D97-AF65-F5344CB8AC3E}">
        <p14:creationId xmlns:p14="http://schemas.microsoft.com/office/powerpoint/2010/main" val="348508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57200" y="2111375"/>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99500" y="2103438"/>
            <a:ext cx="0" cy="11017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454900" y="2111375"/>
            <a:ext cx="1231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48640"/>
            <a:ext cx="8229600" cy="1188720"/>
          </a:xfrm>
          <a:prstGeom prst="rect">
            <a:avLst/>
          </a:prstGeom>
        </p:spPr>
        <p:txBody>
          <a:bodyPr lIns="0" tIns="0" rIns="0" bIns="0"/>
          <a:lstStyle/>
          <a:p>
            <a:r>
              <a:rPr lang="en-US" smtClean="0"/>
              <a:t>Click to edit Master title style</a:t>
            </a:r>
            <a:endParaRPr lang="en-US" dirty="0"/>
          </a:p>
        </p:txBody>
      </p:sp>
    </p:spTree>
    <p:extLst>
      <p:ext uri="{BB962C8B-B14F-4D97-AF65-F5344CB8AC3E}">
        <p14:creationId xmlns:p14="http://schemas.microsoft.com/office/powerpoint/2010/main" val="141437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sson Page with red outlines">
    <p:spTree>
      <p:nvGrpSpPr>
        <p:cNvPr id="1" name=""/>
        <p:cNvGrpSpPr/>
        <p:nvPr/>
      </p:nvGrpSpPr>
      <p:grpSpPr>
        <a:xfrm>
          <a:off x="0" y="0"/>
          <a:ext cx="0" cy="0"/>
          <a:chOff x="0" y="0"/>
          <a:chExt cx="0" cy="0"/>
        </a:xfrm>
      </p:grpSpPr>
      <p:cxnSp>
        <p:nvCxnSpPr>
          <p:cNvPr id="6" name="Straight Connector 5"/>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smtClean="0"/>
              <a:t>Click to edit Master title style</a:t>
            </a:r>
            <a:endParaRPr lang="en-US" dirty="0"/>
          </a:p>
        </p:txBody>
      </p:sp>
      <p:sp>
        <p:nvSpPr>
          <p:cNvPr id="5" name="Picture Placeholder 5"/>
          <p:cNvSpPr>
            <a:spLocks noGrp="1"/>
          </p:cNvSpPr>
          <p:nvPr>
            <p:ph type="pic" sz="quarter" idx="11"/>
          </p:nvPr>
        </p:nvSpPr>
        <p:spPr>
          <a:xfrm>
            <a:off x="452438" y="4236441"/>
            <a:ext cx="8229600" cy="2432648"/>
          </a:xfrm>
          <a:prstGeom prst="rect">
            <a:avLst/>
          </a:prstGeom>
        </p:spPr>
        <p:txBody>
          <a:bodyPr/>
          <a:lstStyle>
            <a:lvl1pPr marL="0" indent="0">
              <a:buClr>
                <a:schemeClr val="bg2">
                  <a:lumMod val="65000"/>
                </a:schemeClr>
              </a:buClr>
              <a:buFont typeface="Wingdings" pitchFamily="2" charset="2"/>
              <a:buNone/>
              <a:defRPr sz="2400">
                <a:solidFill>
                  <a:srgbClr val="000000"/>
                </a:solidFill>
              </a:defRPr>
            </a:lvl1pPr>
          </a:lstStyle>
          <a:p>
            <a:pPr lvl="0"/>
            <a:r>
              <a:rPr lang="en-US" noProof="0" dirty="0" smtClean="0"/>
              <a:t>Click icon to add picture</a:t>
            </a:r>
            <a:endParaRPr lang="en-US" noProof="0" dirty="0"/>
          </a:p>
        </p:txBody>
      </p:sp>
      <p:sp>
        <p:nvSpPr>
          <p:cNvPr id="7" name="Text Placeholder 9"/>
          <p:cNvSpPr>
            <a:spLocks noGrp="1"/>
          </p:cNvSpPr>
          <p:nvPr>
            <p:ph type="body" sz="quarter" idx="12"/>
          </p:nvPr>
        </p:nvSpPr>
        <p:spPr>
          <a:xfrm>
            <a:off x="452438" y="1097280"/>
            <a:ext cx="8229600" cy="2864590"/>
          </a:xfrm>
          <a:prstGeom prst="rect">
            <a:avLst/>
          </a:prstGeom>
        </p:spPr>
        <p:txBody>
          <a:bodyPr lIns="0" tIns="0" rIns="0" bIns="0"/>
          <a:lstStyle>
            <a:lvl1pPr marL="0" indent="0">
              <a:buClr>
                <a:schemeClr val="bg2">
                  <a:lumMod val="65000"/>
                </a:schemeClr>
              </a:buClr>
              <a:buFont typeface="Wingdings" pitchFamily="2" charset="2"/>
              <a:buNone/>
              <a:defRPr sz="2400">
                <a:solidFill>
                  <a:srgbClr val="000000"/>
                </a:solidFill>
              </a:defRPr>
            </a:lvl1pPr>
            <a:lvl2pPr marL="457200" indent="0">
              <a:buClr>
                <a:schemeClr val="bg2">
                  <a:lumMod val="65000"/>
                </a:schemeClr>
              </a:buClr>
              <a:buNone/>
              <a:defRPr sz="2400">
                <a:solidFill>
                  <a:srgbClr val="000000"/>
                </a:solidFill>
              </a:defRPr>
            </a:lvl2pPr>
            <a:lvl3pPr>
              <a:buClr>
                <a:schemeClr val="bg2">
                  <a:lumMod val="65000"/>
                </a:schemeClr>
              </a:buClr>
              <a:defRPr sz="2400">
                <a:solidFill>
                  <a:srgbClr val="000000"/>
                </a:solidFill>
              </a:defRPr>
            </a:lvl3pPr>
            <a:lvl4pPr>
              <a:buClr>
                <a:schemeClr val="bg2">
                  <a:lumMod val="65000"/>
                </a:schemeClr>
              </a:buClr>
              <a:defRPr sz="2400">
                <a:solidFill>
                  <a:srgbClr val="000000"/>
                </a:solidFill>
              </a:defRPr>
            </a:lvl4pPr>
            <a:lvl5pPr>
              <a:buClr>
                <a:schemeClr val="bg2">
                  <a:lumMod val="65000"/>
                </a:schemeClr>
              </a:buClr>
              <a:defRPr sz="2400">
                <a:solidFill>
                  <a:srgbClr val="000000"/>
                </a:solidFill>
              </a:defRPr>
            </a:lvl5pPr>
          </a:lstStyle>
          <a:p>
            <a:pPr lvl="0"/>
            <a:r>
              <a:rPr lang="en-US" smtClean="0"/>
              <a:t>Click to edit Master text styles</a:t>
            </a:r>
          </a:p>
        </p:txBody>
      </p:sp>
    </p:spTree>
    <p:extLst>
      <p:ext uri="{BB962C8B-B14F-4D97-AF65-F5344CB8AC3E}">
        <p14:creationId xmlns:p14="http://schemas.microsoft.com/office/powerpoint/2010/main" val="3528516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sson Page with Labeled Image(s)">
    <p:spTree>
      <p:nvGrpSpPr>
        <p:cNvPr id="1" name=""/>
        <p:cNvGrpSpPr/>
        <p:nvPr/>
      </p:nvGrpSpPr>
      <p:grpSpPr>
        <a:xfrm>
          <a:off x="0" y="0"/>
          <a:ext cx="0" cy="0"/>
          <a:chOff x="0" y="0"/>
          <a:chExt cx="0" cy="0"/>
        </a:xfrm>
      </p:grpSpPr>
      <p:cxnSp>
        <p:nvCxnSpPr>
          <p:cNvPr id="8" name="Straight Connector 7"/>
          <p:cNvCxnSpPr/>
          <p:nvPr/>
        </p:nvCxnSpPr>
        <p:spPr>
          <a:xfrm>
            <a:off x="452438" y="301625"/>
            <a:ext cx="8229600" cy="0"/>
          </a:xfrm>
          <a:prstGeom prst="line">
            <a:avLst/>
          </a:prstGeom>
          <a:ln w="25400">
            <a:solidFill>
              <a:srgbClr val="0072BC"/>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384048"/>
            <a:ext cx="8229600" cy="548640"/>
          </a:xfrm>
          <a:prstGeom prst="rect">
            <a:avLst/>
          </a:prstGeom>
        </p:spPr>
        <p:txBody>
          <a:bodyPr lIns="0" tIns="0" rIns="0" bIns="0"/>
          <a:lstStyle>
            <a:lvl1pPr>
              <a:defRPr sz="3200">
                <a:solidFill>
                  <a:srgbClr val="0072BC"/>
                </a:solidFill>
              </a:defRPr>
            </a:lvl1pPr>
          </a:lstStyle>
          <a:p>
            <a:r>
              <a:rPr lang="en-US" smtClean="0"/>
              <a:t>Click to edit Master title style</a:t>
            </a:r>
            <a:endParaRPr lang="en-US" dirty="0"/>
          </a:p>
        </p:txBody>
      </p:sp>
      <p:sp>
        <p:nvSpPr>
          <p:cNvPr id="5" name="Picture Placeholder 5"/>
          <p:cNvSpPr>
            <a:spLocks noGrp="1"/>
          </p:cNvSpPr>
          <p:nvPr>
            <p:ph type="pic" sz="quarter" idx="11"/>
          </p:nvPr>
        </p:nvSpPr>
        <p:spPr>
          <a:xfrm>
            <a:off x="452438" y="4236441"/>
            <a:ext cx="8229600" cy="2432648"/>
          </a:xfrm>
          <a:prstGeom prst="rect">
            <a:avLst/>
          </a:prstGeom>
        </p:spPr>
        <p:txBody>
          <a:bodyPr/>
          <a:lstStyle>
            <a:lvl1pPr marL="0" indent="0">
              <a:buClr>
                <a:schemeClr val="bg2">
                  <a:lumMod val="65000"/>
                </a:schemeClr>
              </a:buClr>
              <a:buFont typeface="Wingdings" pitchFamily="2" charset="2"/>
              <a:buNone/>
              <a:defRPr sz="2400">
                <a:solidFill>
                  <a:srgbClr val="000000"/>
                </a:solidFill>
              </a:defRPr>
            </a:lvl1pPr>
          </a:lstStyle>
          <a:p>
            <a:pPr lvl="0"/>
            <a:r>
              <a:rPr lang="en-US" noProof="0" dirty="0" smtClean="0"/>
              <a:t>Click icon to add picture</a:t>
            </a:r>
            <a:endParaRPr lang="en-US" noProof="0" dirty="0"/>
          </a:p>
        </p:txBody>
      </p:sp>
      <p:sp>
        <p:nvSpPr>
          <p:cNvPr id="6" name="Text Placeholder 9"/>
          <p:cNvSpPr>
            <a:spLocks noGrp="1"/>
          </p:cNvSpPr>
          <p:nvPr>
            <p:ph type="body" sz="quarter" idx="12"/>
          </p:nvPr>
        </p:nvSpPr>
        <p:spPr>
          <a:xfrm>
            <a:off x="452438" y="1069848"/>
            <a:ext cx="8229600" cy="2864590"/>
          </a:xfrm>
          <a:prstGeom prst="rect">
            <a:avLst/>
          </a:prstGeom>
        </p:spPr>
        <p:txBody>
          <a:bodyPr lIns="0" tIns="0" rIns="0" bIns="0"/>
          <a:lstStyle>
            <a:lvl1pPr marL="0" indent="0">
              <a:buClr>
                <a:schemeClr val="bg2">
                  <a:lumMod val="65000"/>
                </a:schemeClr>
              </a:buClr>
              <a:buFont typeface="Wingdings" pitchFamily="2" charset="2"/>
              <a:buNone/>
              <a:defRPr sz="2400">
                <a:solidFill>
                  <a:srgbClr val="000000"/>
                </a:solidFill>
              </a:defRPr>
            </a:lvl1pPr>
            <a:lvl2pPr marL="457200" indent="0">
              <a:buClr>
                <a:schemeClr val="bg2">
                  <a:lumMod val="65000"/>
                </a:schemeClr>
              </a:buClr>
              <a:buNone/>
              <a:defRPr sz="2400">
                <a:solidFill>
                  <a:srgbClr val="000000"/>
                </a:solidFill>
              </a:defRPr>
            </a:lvl2pPr>
            <a:lvl3pPr>
              <a:buClr>
                <a:schemeClr val="bg2">
                  <a:lumMod val="65000"/>
                </a:schemeClr>
              </a:buClr>
              <a:defRPr sz="2400">
                <a:solidFill>
                  <a:srgbClr val="000000"/>
                </a:solidFill>
              </a:defRPr>
            </a:lvl3pPr>
            <a:lvl4pPr>
              <a:buClr>
                <a:schemeClr val="bg2">
                  <a:lumMod val="65000"/>
                </a:schemeClr>
              </a:buClr>
              <a:defRPr sz="2400">
                <a:solidFill>
                  <a:srgbClr val="000000"/>
                </a:solidFill>
              </a:defRPr>
            </a:lvl4pPr>
            <a:lvl5pPr>
              <a:buClr>
                <a:schemeClr val="bg2">
                  <a:lumMod val="65000"/>
                </a:schemeClr>
              </a:buClr>
              <a:defRPr sz="2400">
                <a:solidFill>
                  <a:srgbClr val="000000"/>
                </a:solidFill>
              </a:defRPr>
            </a:lvl5pPr>
          </a:lstStyle>
          <a:p>
            <a:pPr lvl="0"/>
            <a:r>
              <a:rPr lang="en-US" smtClean="0"/>
              <a:t>Click to edit Master text styles</a:t>
            </a:r>
          </a:p>
        </p:txBody>
      </p:sp>
    </p:spTree>
    <p:extLst>
      <p:ext uri="{BB962C8B-B14F-4D97-AF65-F5344CB8AC3E}">
        <p14:creationId xmlns:p14="http://schemas.microsoft.com/office/powerpoint/2010/main" val="309322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5" name="Footer Placeholder 4"/>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6" name="Slide Number Placeholder 5"/>
          <p:cNvSpPr>
            <a:spLocks noGrp="1"/>
          </p:cNvSpPr>
          <p:nvPr>
            <p:ph type="sldNum" sz="quarter" idx="12"/>
          </p:nvPr>
        </p:nvSpPr>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Tree>
    <p:extLst>
      <p:ext uri="{BB962C8B-B14F-4D97-AF65-F5344CB8AC3E}">
        <p14:creationId xmlns:p14="http://schemas.microsoft.com/office/powerpoint/2010/main" val="162414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79BC7E7-EA8E-4DA7-915E-CC098D9BADCB}"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F2F5E10-5301-4EE6-90D2-A6C4A3F62BED}"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9FCF8D">
                  <a:tint val="60000"/>
                  <a:satMod val="155000"/>
                </a:srgbClr>
              </a:solidFill>
              <a:latin typeface="Rockwell"/>
            </a:endParaRPr>
          </a:p>
        </p:txBody>
      </p:sp>
    </p:spTree>
    <p:extLst>
      <p:ext uri="{BB962C8B-B14F-4D97-AF65-F5344CB8AC3E}">
        <p14:creationId xmlns:p14="http://schemas.microsoft.com/office/powerpoint/2010/main" val="27283271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6" name="Footer Placeholder 5"/>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Tree>
    <p:extLst>
      <p:ext uri="{BB962C8B-B14F-4D97-AF65-F5344CB8AC3E}">
        <p14:creationId xmlns:p14="http://schemas.microsoft.com/office/powerpoint/2010/main" val="208716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latin typeface="Rockwell"/>
            </a:endParaRPr>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prstClr val="white"/>
              </a:solidFill>
              <a:latin typeface="Rockwell"/>
            </a:endParaRPr>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8" name="Footer Placeholder 7"/>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Tree>
    <p:extLst>
      <p:ext uri="{BB962C8B-B14F-4D97-AF65-F5344CB8AC3E}">
        <p14:creationId xmlns:p14="http://schemas.microsoft.com/office/powerpoint/2010/main" val="2073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4" name="Footer Placeholder 3"/>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5" name="Slide Number Placeholder 4"/>
          <p:cNvSpPr>
            <a:spLocks noGrp="1"/>
          </p:cNvSpPr>
          <p:nvPr>
            <p:ph type="sldNum" sz="quarter" idx="12"/>
          </p:nvPr>
        </p:nvSpPr>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Tree>
    <p:extLst>
      <p:ext uri="{BB962C8B-B14F-4D97-AF65-F5344CB8AC3E}">
        <p14:creationId xmlns:p14="http://schemas.microsoft.com/office/powerpoint/2010/main" val="200114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3" name="Footer Placeholder 2"/>
          <p:cNvSpPr>
            <a:spLocks noGrp="1"/>
          </p:cNvSpPr>
          <p:nvPr>
            <p:ph type="ftr" sz="quarter" idx="11"/>
          </p:nvPr>
        </p:nvSpPr>
        <p:spPr/>
        <p:txBody>
          <a:bodyPr/>
          <a:lstStyle>
            <a:extLst/>
          </a:lstStyle>
          <a:p>
            <a:endParaRPr lang="en-US">
              <a:solidFill>
                <a:srgbClr val="9FCF8D">
                  <a:tint val="60000"/>
                  <a:satMod val="155000"/>
                </a:srgbClr>
              </a:solidFill>
              <a:latin typeface="Rockwell"/>
            </a:endParaRPr>
          </a:p>
        </p:txBody>
      </p:sp>
      <p:sp>
        <p:nvSpPr>
          <p:cNvPr id="4" name="Slide Number Placeholder 3"/>
          <p:cNvSpPr>
            <a:spLocks noGrp="1"/>
          </p:cNvSpPr>
          <p:nvPr>
            <p:ph type="sldNum" sz="quarter" idx="12"/>
          </p:nvPr>
        </p:nvSpPr>
        <p:spPr/>
        <p:txBody>
          <a:bodyPr/>
          <a:lstStyle>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Tree>
    <p:extLst>
      <p:ext uri="{BB962C8B-B14F-4D97-AF65-F5344CB8AC3E}">
        <p14:creationId xmlns:p14="http://schemas.microsoft.com/office/powerpoint/2010/main" val="237240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9FCF8D">
                  <a:tint val="60000"/>
                  <a:satMod val="155000"/>
                </a:srgbClr>
              </a:solidFill>
              <a:latin typeface="Rockwell"/>
            </a:endParaRPr>
          </a:p>
        </p:txBody>
      </p:sp>
    </p:spTree>
    <p:extLst>
      <p:ext uri="{BB962C8B-B14F-4D97-AF65-F5344CB8AC3E}">
        <p14:creationId xmlns:p14="http://schemas.microsoft.com/office/powerpoint/2010/main" val="135628914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9FCF8D">
                  <a:tint val="60000"/>
                  <a:satMod val="155000"/>
                </a:srgbClr>
              </a:solidFill>
              <a:latin typeface="Rockwell"/>
            </a:endParaRPr>
          </a:p>
        </p:txBody>
      </p:sp>
    </p:spTree>
    <p:extLst>
      <p:ext uri="{BB962C8B-B14F-4D97-AF65-F5344CB8AC3E}">
        <p14:creationId xmlns:p14="http://schemas.microsoft.com/office/powerpoint/2010/main" val="249540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Rockwell"/>
            </a:endParaRPr>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9FCF8D">
                  <a:tint val="60000"/>
                  <a:satMod val="155000"/>
                </a:srgbClr>
              </a:solidFill>
              <a:latin typeface="Rockwe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D5FB7CD-5613-774C-AC0D-88189169A69F}" type="datetimeFigureOut">
              <a:rPr lang="en-US" smtClean="0">
                <a:solidFill>
                  <a:srgbClr val="9FCF8D">
                    <a:tint val="60000"/>
                    <a:satMod val="155000"/>
                  </a:srgbClr>
                </a:solidFill>
                <a:latin typeface="Rockwell"/>
              </a:rPr>
              <a:pPr/>
              <a:t>2/3/2020</a:t>
            </a:fld>
            <a:endParaRPr lang="en-US">
              <a:solidFill>
                <a:srgbClr val="9FCF8D">
                  <a:tint val="60000"/>
                  <a:satMod val="155000"/>
                </a:srgbClr>
              </a:solidFill>
              <a:latin typeface="Rockwe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03ADDA3-5EA2-5440-B57D-057345012F6E}" type="slidenum">
              <a:rPr lang="en-US" smtClean="0">
                <a:solidFill>
                  <a:srgbClr val="FFFFFE">
                    <a:shade val="90000"/>
                  </a:srgbClr>
                </a:solidFill>
                <a:latin typeface="Rockwell"/>
              </a:rPr>
              <a:pPr/>
              <a:t>‹#›</a:t>
            </a:fld>
            <a:endParaRPr lang="en-US">
              <a:solidFill>
                <a:srgbClr val="FFFFFE">
                  <a:shade val="90000"/>
                </a:srgbClr>
              </a:solidFill>
              <a:latin typeface="Rockwe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8862151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youtube.com/watch?v=HqKlLm2Mjk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1"/>
            <a:ext cx="8980714" cy="2209800"/>
          </a:xfrm>
        </p:spPr>
        <p:txBody>
          <a:bodyPr>
            <a:normAutofit/>
          </a:bodyPr>
          <a:lstStyle/>
          <a:p>
            <a:r>
              <a:rPr lang="en-US" sz="5400" dirty="0" smtClean="0"/>
              <a:t>Homeostasis Part 2</a:t>
            </a:r>
            <a:r>
              <a:rPr lang="en-US" sz="5400" dirty="0" smtClean="0"/>
              <a:t> </a:t>
            </a:r>
            <a:endParaRPr lang="en-US" sz="5400" dirty="0"/>
          </a:p>
        </p:txBody>
      </p:sp>
      <p:sp>
        <p:nvSpPr>
          <p:cNvPr id="3" name="Subtitle 2"/>
          <p:cNvSpPr>
            <a:spLocks noGrp="1"/>
          </p:cNvSpPr>
          <p:nvPr>
            <p:ph type="subTitle" idx="1"/>
          </p:nvPr>
        </p:nvSpPr>
        <p:spPr/>
        <p:txBody>
          <a:bodyPr>
            <a:normAutofit/>
          </a:bodyPr>
          <a:lstStyle/>
          <a:p>
            <a:r>
              <a:rPr lang="en-US" sz="4800" dirty="0" smtClean="0"/>
              <a:t>Cellular Level</a:t>
            </a:r>
            <a:endParaRPr lang="en-US" sz="4800" dirty="0"/>
          </a:p>
        </p:txBody>
      </p:sp>
    </p:spTree>
    <p:extLst>
      <p:ext uri="{BB962C8B-B14F-4D97-AF65-F5344CB8AC3E}">
        <p14:creationId xmlns:p14="http://schemas.microsoft.com/office/powerpoint/2010/main" val="413471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72571" y="635001"/>
            <a:ext cx="8962571" cy="85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eaLnBrk="1" hangingPunct="1"/>
            <a:r>
              <a:rPr lang="en-US" altLang="en-US" sz="3900" dirty="0" smtClean="0">
                <a:ea typeface="ＭＳ Ｐゴシック" pitchFamily="34" charset="-128"/>
              </a:rPr>
              <a:t>Passive Transport: Facilitated Diffusion</a:t>
            </a:r>
          </a:p>
        </p:txBody>
      </p:sp>
      <p:sp>
        <p:nvSpPr>
          <p:cNvPr id="3" name="Content Placeholder 2"/>
          <p:cNvSpPr>
            <a:spLocks noGrp="1"/>
          </p:cNvSpPr>
          <p:nvPr>
            <p:ph idx="1"/>
          </p:nvPr>
        </p:nvSpPr>
        <p:spPr>
          <a:xfrm>
            <a:off x="457200" y="1646236"/>
            <a:ext cx="8229600" cy="5211763"/>
          </a:xfrm>
        </p:spPr>
        <p:txBody>
          <a:bodyPr>
            <a:normAutofit fontScale="70000" lnSpcReduction="20000"/>
          </a:bodyPr>
          <a:lstStyle/>
          <a:p>
            <a:endParaRPr lang="en-US" dirty="0"/>
          </a:p>
          <a:p>
            <a:r>
              <a:rPr lang="en-US" i="1" u="sng" dirty="0"/>
              <a:t>Facilitated diffusion </a:t>
            </a:r>
            <a:r>
              <a:rPr lang="en-US" dirty="0"/>
              <a:t>is the process by which some molecules that are not able to pass directly through a cell membrane are able to enter the cell with the </a:t>
            </a:r>
            <a:r>
              <a:rPr lang="en-US" u="sng" dirty="0" smtClean="0"/>
              <a:t>aid of </a:t>
            </a:r>
            <a:r>
              <a:rPr lang="en-US" i="1" u="sng" dirty="0" smtClean="0"/>
              <a:t>transport proteins</a:t>
            </a:r>
            <a:r>
              <a:rPr lang="en-US" dirty="0"/>
              <a:t>. </a:t>
            </a:r>
            <a:endParaRPr lang="en-US" dirty="0" smtClean="0"/>
          </a:p>
          <a:p>
            <a:pPr lvl="1"/>
            <a:r>
              <a:rPr lang="en-US" dirty="0" smtClean="0"/>
              <a:t>Facilitated </a:t>
            </a:r>
            <a:r>
              <a:rPr lang="en-US" dirty="0"/>
              <a:t>diffusion occurs along a concentration gradient and does not require energy from the cell. </a:t>
            </a:r>
            <a:endParaRPr lang="en-US" dirty="0" smtClean="0"/>
          </a:p>
          <a:p>
            <a:pPr marL="411480" lvl="1" indent="0">
              <a:buNone/>
            </a:pPr>
            <a:endParaRPr lang="en-US" dirty="0"/>
          </a:p>
          <a:p>
            <a:r>
              <a:rPr lang="en-US" dirty="0" smtClean="0"/>
              <a:t>Some </a:t>
            </a:r>
            <a:r>
              <a:rPr lang="en-US" dirty="0"/>
              <a:t>molecules have chemical </a:t>
            </a:r>
            <a:r>
              <a:rPr lang="en-US" dirty="0" smtClean="0"/>
              <a:t>structures </a:t>
            </a:r>
            <a:r>
              <a:rPr lang="en-US" dirty="0"/>
              <a:t>that prevent them from passing directly through a cell membrane. The cell membrane is not permeable to these molecules. </a:t>
            </a:r>
          </a:p>
          <a:p>
            <a:endParaRPr lang="en-US" dirty="0" smtClean="0"/>
          </a:p>
          <a:p>
            <a:r>
              <a:rPr lang="en-US" dirty="0" smtClean="0"/>
              <a:t>**Transport </a:t>
            </a:r>
            <a:r>
              <a:rPr lang="en-US" dirty="0"/>
              <a:t>proteins provide access across the cell membrane. </a:t>
            </a:r>
          </a:p>
          <a:p>
            <a:endParaRPr lang="en-US" dirty="0" smtClean="0"/>
          </a:p>
          <a:p>
            <a:r>
              <a:rPr lang="en-US" dirty="0" smtClean="0"/>
              <a:t>Glucose </a:t>
            </a:r>
            <a:r>
              <a:rPr lang="en-US" dirty="0"/>
              <a:t>is an example of a molecule that passes through the cellular membrane using facilitated diffusion. </a:t>
            </a:r>
          </a:p>
          <a:p>
            <a:pPr marL="0" indent="0">
              <a:buNone/>
            </a:pPr>
            <a:endParaRPr lang="en-US" dirty="0"/>
          </a:p>
        </p:txBody>
      </p:sp>
    </p:spTree>
    <p:extLst>
      <p:ext uri="{BB962C8B-B14F-4D97-AF65-F5344CB8AC3E}">
        <p14:creationId xmlns:p14="http://schemas.microsoft.com/office/powerpoint/2010/main" val="369530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625475" y="1020763"/>
            <a:ext cx="5365750" cy="568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mtClean="0">
                <a:ea typeface="ＭＳ Ｐゴシック" pitchFamily="34" charset="-128"/>
              </a:rPr>
              <a:t>Passive Transport: Osmosis</a:t>
            </a:r>
          </a:p>
        </p:txBody>
      </p:sp>
      <p:cxnSp>
        <p:nvCxnSpPr>
          <p:cNvPr id="11" name="Straight Arrow Connector 6"/>
          <p:cNvCxnSpPr>
            <a:cxnSpLocks noChangeShapeType="1"/>
          </p:cNvCxnSpPr>
          <p:nvPr/>
        </p:nvCxnSpPr>
        <p:spPr bwMode="auto">
          <a:xfrm rot="10800000">
            <a:off x="3786188" y="1804988"/>
            <a:ext cx="2635250" cy="47625"/>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4" name="Straight Arrow Connector 6"/>
          <p:cNvCxnSpPr>
            <a:cxnSpLocks noChangeShapeType="1"/>
          </p:cNvCxnSpPr>
          <p:nvPr/>
        </p:nvCxnSpPr>
        <p:spPr bwMode="auto">
          <a:xfrm flipH="1">
            <a:off x="5268913" y="4314825"/>
            <a:ext cx="1135062" cy="0"/>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16" name="Straight Arrow Connector 6"/>
          <p:cNvCxnSpPr>
            <a:cxnSpLocks noChangeShapeType="1"/>
          </p:cNvCxnSpPr>
          <p:nvPr/>
        </p:nvCxnSpPr>
        <p:spPr bwMode="auto">
          <a:xfrm rot="10800000" flipV="1">
            <a:off x="3843338" y="5645150"/>
            <a:ext cx="2524125" cy="1588"/>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sp>
        <p:nvSpPr>
          <p:cNvPr id="18" name="Oval 1"/>
          <p:cNvSpPr>
            <a:spLocks noChangeArrowheads="1"/>
          </p:cNvSpPr>
          <p:nvPr/>
        </p:nvSpPr>
        <p:spPr bwMode="auto">
          <a:xfrm>
            <a:off x="2743200" y="1468438"/>
            <a:ext cx="1046163" cy="89535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9" name="Oval 1"/>
          <p:cNvSpPr>
            <a:spLocks noChangeArrowheads="1"/>
          </p:cNvSpPr>
          <p:nvPr/>
        </p:nvSpPr>
        <p:spPr bwMode="auto">
          <a:xfrm>
            <a:off x="4668838" y="4062413"/>
            <a:ext cx="600075" cy="51435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0" name="Oval 1"/>
          <p:cNvSpPr>
            <a:spLocks noChangeArrowheads="1"/>
          </p:cNvSpPr>
          <p:nvPr/>
        </p:nvSpPr>
        <p:spPr bwMode="auto">
          <a:xfrm>
            <a:off x="2640013" y="4502150"/>
            <a:ext cx="1211262" cy="1862138"/>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 name="Line 35"/>
          <p:cNvSpPr>
            <a:spLocks noChangeShapeType="1"/>
          </p:cNvSpPr>
          <p:nvPr/>
        </p:nvSpPr>
        <p:spPr bwMode="auto">
          <a:xfrm>
            <a:off x="6526213" y="2081213"/>
            <a:ext cx="2201862" cy="7937"/>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35"/>
          <p:cNvSpPr>
            <a:spLocks noChangeShapeType="1"/>
          </p:cNvSpPr>
          <p:nvPr/>
        </p:nvSpPr>
        <p:spPr bwMode="auto">
          <a:xfrm flipV="1">
            <a:off x="6423025" y="4568825"/>
            <a:ext cx="2379663" cy="22225"/>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35"/>
          <p:cNvSpPr>
            <a:spLocks noChangeShapeType="1"/>
          </p:cNvSpPr>
          <p:nvPr/>
        </p:nvSpPr>
        <p:spPr bwMode="auto">
          <a:xfrm>
            <a:off x="6381750" y="6018213"/>
            <a:ext cx="2438400" cy="0"/>
          </a:xfrm>
          <a:prstGeom prst="line">
            <a:avLst/>
          </a:prstGeom>
          <a:noFill/>
          <a:ln w="9525">
            <a:solidFill>
              <a:srgbClr val="0072B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Box 29"/>
          <p:cNvSpPr txBox="1">
            <a:spLocks noChangeArrowheads="1"/>
          </p:cNvSpPr>
          <p:nvPr/>
        </p:nvSpPr>
        <p:spPr bwMode="auto">
          <a:xfrm>
            <a:off x="6630988" y="1604963"/>
            <a:ext cx="1363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FF0000"/>
                </a:solidFill>
                <a:ea typeface="ヒラギノ角ゴ Pro W3" pitchFamily="-84" charset="-128"/>
              </a:rPr>
              <a:t>aquaporin</a:t>
            </a:r>
          </a:p>
        </p:txBody>
      </p:sp>
      <p:sp>
        <p:nvSpPr>
          <p:cNvPr id="25" name="Text Box 29"/>
          <p:cNvSpPr txBox="1">
            <a:spLocks noChangeArrowheads="1"/>
          </p:cNvSpPr>
          <p:nvPr/>
        </p:nvSpPr>
        <p:spPr bwMode="auto">
          <a:xfrm>
            <a:off x="6554788" y="4062413"/>
            <a:ext cx="176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FF0000"/>
                </a:solidFill>
                <a:ea typeface="ヒラギノ角ゴ Pro W3" pitchFamily="-84" charset="-128"/>
              </a:rPr>
              <a:t>water</a:t>
            </a:r>
          </a:p>
        </p:txBody>
      </p:sp>
      <p:sp>
        <p:nvSpPr>
          <p:cNvPr id="26" name="Text Box 29"/>
          <p:cNvSpPr txBox="1">
            <a:spLocks noChangeArrowheads="1"/>
          </p:cNvSpPr>
          <p:nvPr/>
        </p:nvSpPr>
        <p:spPr bwMode="auto">
          <a:xfrm>
            <a:off x="6502400" y="5454650"/>
            <a:ext cx="209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FF0000"/>
                </a:solidFill>
                <a:ea typeface="ヒラギノ角ゴ Pro W3" pitchFamily="-84" charset="-128"/>
              </a:rPr>
              <a:t>cell membrane</a:t>
            </a:r>
          </a:p>
        </p:txBody>
      </p:sp>
      <p:cxnSp>
        <p:nvCxnSpPr>
          <p:cNvPr id="28" name="Straight Arrow Connector 6"/>
          <p:cNvCxnSpPr>
            <a:cxnSpLocks noChangeShapeType="1"/>
          </p:cNvCxnSpPr>
          <p:nvPr/>
        </p:nvCxnSpPr>
        <p:spPr bwMode="auto">
          <a:xfrm flipH="1">
            <a:off x="5208588" y="3392488"/>
            <a:ext cx="1135062" cy="0"/>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sp>
        <p:nvSpPr>
          <p:cNvPr id="29" name="Oval 1"/>
          <p:cNvSpPr>
            <a:spLocks noChangeArrowheads="1"/>
          </p:cNvSpPr>
          <p:nvPr/>
        </p:nvSpPr>
        <p:spPr bwMode="auto">
          <a:xfrm>
            <a:off x="4497388" y="3087688"/>
            <a:ext cx="711200" cy="608012"/>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30" name="Text Box 29"/>
          <p:cNvSpPr txBox="1">
            <a:spLocks noChangeArrowheads="1"/>
          </p:cNvSpPr>
          <p:nvPr/>
        </p:nvSpPr>
        <p:spPr bwMode="auto">
          <a:xfrm>
            <a:off x="6554788" y="3208338"/>
            <a:ext cx="176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FF0000"/>
                </a:solidFill>
                <a:ea typeface="ヒラギノ角ゴ Pro W3" pitchFamily="-84" charset="-128"/>
              </a:rPr>
              <a:t>sugar</a:t>
            </a:r>
          </a:p>
        </p:txBody>
      </p:sp>
      <p:sp>
        <p:nvSpPr>
          <p:cNvPr id="2" name="TextBox 1"/>
          <p:cNvSpPr txBox="1"/>
          <p:nvPr/>
        </p:nvSpPr>
        <p:spPr>
          <a:xfrm>
            <a:off x="6343649" y="933450"/>
            <a:ext cx="2252663" cy="369332"/>
          </a:xfrm>
          <a:prstGeom prst="rect">
            <a:avLst/>
          </a:prstGeom>
          <a:noFill/>
        </p:spPr>
        <p:txBody>
          <a:bodyPr wrap="square" rtlCol="0">
            <a:spAutoFit/>
          </a:bodyPr>
          <a:lstStyle/>
          <a:p>
            <a:r>
              <a:rPr lang="en-US" dirty="0" smtClean="0">
                <a:hlinkClick r:id="rId4"/>
              </a:rPr>
              <a:t>Osmosis song</a:t>
            </a:r>
            <a:endParaRPr lang="en-US" dirty="0"/>
          </a:p>
        </p:txBody>
      </p:sp>
    </p:spTree>
    <p:extLst>
      <p:ext uri="{BB962C8B-B14F-4D97-AF65-F5344CB8AC3E}">
        <p14:creationId xmlns:p14="http://schemas.microsoft.com/office/powerpoint/2010/main" val="365467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mtClean="0">
                <a:ea typeface="ＭＳ Ｐゴシック" pitchFamily="34" charset="-128"/>
              </a:rPr>
              <a:t>Osmosis</a:t>
            </a:r>
          </a:p>
        </p:txBody>
      </p:sp>
      <p:pic>
        <p:nvPicPr>
          <p:cNvPr id="18434"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235" t="15355" r="9297" b="645"/>
          <a:stretch>
            <a:fillRect/>
          </a:stretch>
        </p:blipFill>
        <p:spPr bwMode="auto">
          <a:xfrm>
            <a:off x="542925" y="2422525"/>
            <a:ext cx="3432175" cy="3725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670050"/>
            <a:ext cx="390683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1812925"/>
            <a:ext cx="3754438"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24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Osmosis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p>
          <a:p>
            <a:r>
              <a:rPr lang="en-US" i="1" dirty="0"/>
              <a:t>Osmosis </a:t>
            </a:r>
            <a:r>
              <a:rPr lang="en-US" dirty="0"/>
              <a:t>is the diffusion of water molecules through a selectively permeable membrane from an area of greater concentration of water to an area of lesser concentration of water. </a:t>
            </a:r>
          </a:p>
          <a:p>
            <a:endParaRPr lang="en-US" dirty="0"/>
          </a:p>
          <a:p>
            <a:r>
              <a:rPr lang="en-US" dirty="0"/>
              <a:t>The diffusion of water molecules is a passive transport process because it does not require the cell to expend energy. 	</a:t>
            </a:r>
          </a:p>
          <a:p>
            <a:endParaRPr lang="en-US" dirty="0"/>
          </a:p>
        </p:txBody>
      </p:sp>
    </p:spTree>
    <p:extLst>
      <p:ext uri="{BB962C8B-B14F-4D97-AF65-F5344CB8AC3E}">
        <p14:creationId xmlns:p14="http://schemas.microsoft.com/office/powerpoint/2010/main" val="1275772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4000" cy="4793456"/>
          </a:xfrm>
          <a:prstGeom prst="rect">
            <a:avLst/>
          </a:prstGeom>
        </p:spPr>
      </p:pic>
    </p:spTree>
    <p:extLst>
      <p:ext uri="{BB962C8B-B14F-4D97-AF65-F5344CB8AC3E}">
        <p14:creationId xmlns:p14="http://schemas.microsoft.com/office/powerpoint/2010/main" val="414209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pic>
        <p:nvPicPr>
          <p:cNvPr id="3" name="Picture 2"/>
          <p:cNvPicPr>
            <a:picLocks noChangeAspect="1"/>
          </p:cNvPicPr>
          <p:nvPr/>
        </p:nvPicPr>
        <p:blipFill>
          <a:blip r:embed="rId2"/>
          <a:stretch>
            <a:fillRect/>
          </a:stretch>
        </p:blipFill>
        <p:spPr>
          <a:xfrm>
            <a:off x="0" y="2336799"/>
            <a:ext cx="9264613" cy="3650343"/>
          </a:xfrm>
          <a:prstGeom prst="rect">
            <a:avLst/>
          </a:prstGeom>
        </p:spPr>
      </p:pic>
    </p:spTree>
    <p:extLst>
      <p:ext uri="{BB962C8B-B14F-4D97-AF65-F5344CB8AC3E}">
        <p14:creationId xmlns:p14="http://schemas.microsoft.com/office/powerpoint/2010/main" val="1553408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4000" cy="4800600"/>
          </a:xfrm>
          <a:prstGeom prst="rect">
            <a:avLst/>
          </a:prstGeom>
        </p:spPr>
      </p:pic>
    </p:spTree>
    <p:extLst>
      <p:ext uri="{BB962C8B-B14F-4D97-AF65-F5344CB8AC3E}">
        <p14:creationId xmlns:p14="http://schemas.microsoft.com/office/powerpoint/2010/main" val="227847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eaLnBrk="1" hangingPunct="1"/>
            <a:r>
              <a:rPr lang="en-US" altLang="en-US" dirty="0" smtClean="0">
                <a:ea typeface="ＭＳ Ｐゴシック" pitchFamily="34" charset="-128"/>
              </a:rPr>
              <a:t>Active Transport</a:t>
            </a:r>
          </a:p>
        </p:txBody>
      </p:sp>
      <p:pic>
        <p:nvPicPr>
          <p:cNvPr id="22530"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452438" y="1130300"/>
            <a:ext cx="8240712" cy="553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9"/>
          <p:cNvSpPr txBox="1">
            <a:spLocks noChangeArrowheads="1"/>
          </p:cNvSpPr>
          <p:nvPr/>
        </p:nvSpPr>
        <p:spPr bwMode="auto">
          <a:xfrm>
            <a:off x="1092200" y="2117725"/>
            <a:ext cx="1876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000000"/>
                </a:solidFill>
                <a:ea typeface="ヒラギノ角ゴ Pro W3" pitchFamily="-84" charset="-128"/>
              </a:rPr>
              <a:t>Protein pumps</a:t>
            </a:r>
          </a:p>
        </p:txBody>
      </p:sp>
      <p:sp>
        <p:nvSpPr>
          <p:cNvPr id="13" name="Text Box 29"/>
          <p:cNvSpPr txBox="1">
            <a:spLocks noChangeArrowheads="1"/>
          </p:cNvSpPr>
          <p:nvPr/>
        </p:nvSpPr>
        <p:spPr bwMode="auto">
          <a:xfrm>
            <a:off x="3841750" y="2117725"/>
            <a:ext cx="1876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000000"/>
                </a:solidFill>
                <a:ea typeface="ヒラギノ角ゴ Pro W3" pitchFamily="-84" charset="-128"/>
              </a:rPr>
              <a:t>Endocytosis</a:t>
            </a:r>
          </a:p>
        </p:txBody>
      </p:sp>
      <p:sp>
        <p:nvSpPr>
          <p:cNvPr id="14" name="Text Box 29"/>
          <p:cNvSpPr txBox="1">
            <a:spLocks noChangeArrowheads="1"/>
          </p:cNvSpPr>
          <p:nvPr/>
        </p:nvSpPr>
        <p:spPr bwMode="auto">
          <a:xfrm>
            <a:off x="6484938" y="2117725"/>
            <a:ext cx="1876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000000"/>
                </a:solidFill>
                <a:ea typeface="ヒラギノ角ゴ Pro W3" pitchFamily="-84" charset="-128"/>
              </a:rPr>
              <a:t>Exocytosis</a:t>
            </a:r>
          </a:p>
        </p:txBody>
      </p:sp>
    </p:spTree>
    <p:extLst>
      <p:ext uri="{BB962C8B-B14F-4D97-AF65-F5344CB8AC3E}">
        <p14:creationId xmlns:p14="http://schemas.microsoft.com/office/powerpoint/2010/main" val="3685427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Active Transport: Pumps </a:t>
            </a:r>
            <a:endParaRPr lang="en-US" dirty="0"/>
          </a:p>
        </p:txBody>
      </p:sp>
      <p:sp>
        <p:nvSpPr>
          <p:cNvPr id="3" name="Content Placeholder 2"/>
          <p:cNvSpPr>
            <a:spLocks noGrp="1"/>
          </p:cNvSpPr>
          <p:nvPr>
            <p:ph idx="1"/>
          </p:nvPr>
        </p:nvSpPr>
        <p:spPr>
          <a:xfrm>
            <a:off x="457200" y="1646236"/>
            <a:ext cx="8229600" cy="5211763"/>
          </a:xfrm>
        </p:spPr>
        <p:txBody>
          <a:bodyPr>
            <a:normAutofit fontScale="77500" lnSpcReduction="20000"/>
          </a:bodyPr>
          <a:lstStyle/>
          <a:p>
            <a:r>
              <a:rPr lang="en-US" b="1" u="sng" dirty="0" smtClean="0"/>
              <a:t>Molecules </a:t>
            </a:r>
            <a:r>
              <a:rPr lang="en-US" b="1" u="sng" dirty="0"/>
              <a:t>move against the concentration gradient (from an area of low concentration to an area of high concentration) and require the cell to expend energy. </a:t>
            </a:r>
            <a:endParaRPr lang="en-US" b="1" u="sng" dirty="0" smtClean="0"/>
          </a:p>
          <a:p>
            <a:endParaRPr lang="en-US" b="1" u="sng" dirty="0"/>
          </a:p>
          <a:p>
            <a:r>
              <a:rPr lang="en-US" dirty="0" smtClean="0"/>
              <a:t>Unlike </a:t>
            </a:r>
            <a:r>
              <a:rPr lang="en-US" dirty="0"/>
              <a:t>the process of facilitated diffusion, in active transport, </a:t>
            </a:r>
            <a:r>
              <a:rPr lang="en-US" b="1" u="sng" dirty="0"/>
              <a:t>molecules are “pumped” </a:t>
            </a:r>
            <a:r>
              <a:rPr lang="en-US" dirty="0"/>
              <a:t>across the cell membrane by transport proteins. This pumping process requires an expenditure of chemical energy. </a:t>
            </a:r>
            <a:endParaRPr lang="en-US" dirty="0" smtClean="0"/>
          </a:p>
          <a:p>
            <a:endParaRPr lang="en-US" dirty="0"/>
          </a:p>
          <a:p>
            <a:r>
              <a:rPr lang="en-US" dirty="0" smtClean="0"/>
              <a:t>Because </a:t>
            </a:r>
            <a:r>
              <a:rPr lang="en-US" dirty="0"/>
              <a:t>this process does not depend on diffusion, cells can use this process to concentrate molecules within the cell, or to remove waste from a cell. </a:t>
            </a:r>
          </a:p>
          <a:p>
            <a:pPr lvl="1"/>
            <a:r>
              <a:rPr lang="en-US" dirty="0" smtClean="0"/>
              <a:t>Calcium</a:t>
            </a:r>
            <a:r>
              <a:rPr lang="en-US" dirty="0"/>
              <a:t>, potassium, and sodium ions are examples of materials that must be forced across the cell membrane using active transport. </a:t>
            </a:r>
          </a:p>
          <a:p>
            <a:pPr marL="0" indent="0">
              <a:buNone/>
            </a:pPr>
            <a:r>
              <a:rPr lang="en-US" dirty="0"/>
              <a:t>	</a:t>
            </a:r>
          </a:p>
          <a:p>
            <a:endParaRPr lang="en-US" dirty="0"/>
          </a:p>
        </p:txBody>
      </p:sp>
    </p:spTree>
    <p:extLst>
      <p:ext uri="{BB962C8B-B14F-4D97-AF65-F5344CB8AC3E}">
        <p14:creationId xmlns:p14="http://schemas.microsoft.com/office/powerpoint/2010/main" val="2747777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Active Transport: Bulk Transport</a:t>
            </a:r>
            <a:endParaRPr lang="en-US" dirty="0"/>
          </a:p>
        </p:txBody>
      </p:sp>
      <p:sp>
        <p:nvSpPr>
          <p:cNvPr id="3" name="Content Placeholder 2"/>
          <p:cNvSpPr>
            <a:spLocks noGrp="1"/>
          </p:cNvSpPr>
          <p:nvPr>
            <p:ph idx="1"/>
          </p:nvPr>
        </p:nvSpPr>
        <p:spPr>
          <a:xfrm>
            <a:off x="457200" y="1646236"/>
            <a:ext cx="8229600" cy="5211763"/>
          </a:xfrm>
        </p:spPr>
        <p:txBody>
          <a:bodyPr>
            <a:normAutofit/>
          </a:bodyPr>
          <a:lstStyle/>
          <a:p>
            <a:r>
              <a:rPr lang="en-US" dirty="0"/>
              <a:t>W</a:t>
            </a:r>
            <a:r>
              <a:rPr lang="en-US" dirty="0" smtClean="0"/>
              <a:t>hen </a:t>
            </a:r>
            <a:r>
              <a:rPr lang="en-US" dirty="0"/>
              <a:t>molecules are too large to pass through a cell membrane even with the aid of transport </a:t>
            </a:r>
            <a:r>
              <a:rPr lang="en-US" dirty="0" smtClean="0"/>
              <a:t>proteins, they require </a:t>
            </a:r>
            <a:r>
              <a:rPr lang="en-US" dirty="0"/>
              <a:t>the use of </a:t>
            </a:r>
            <a:r>
              <a:rPr lang="en-US" i="1" u="sng" dirty="0"/>
              <a:t>vesicles</a:t>
            </a:r>
            <a:r>
              <a:rPr lang="en-US" i="1" dirty="0"/>
              <a:t> </a:t>
            </a:r>
            <a:r>
              <a:rPr lang="en-US" dirty="0"/>
              <a:t>to help them through the membrane. </a:t>
            </a:r>
          </a:p>
          <a:p>
            <a:pPr marL="0" indent="0">
              <a:buNone/>
            </a:pPr>
            <a:endParaRPr lang="en-US" dirty="0"/>
          </a:p>
        </p:txBody>
      </p:sp>
    </p:spTree>
    <p:extLst>
      <p:ext uri="{BB962C8B-B14F-4D97-AF65-F5344CB8AC3E}">
        <p14:creationId xmlns:p14="http://schemas.microsoft.com/office/powerpoint/2010/main" val="205237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000" dirty="0" smtClean="0"/>
              <a:t>Learn</a:t>
            </a:r>
            <a:r>
              <a:rPr lang="en-US" sz="8000" dirty="0" smtClean="0"/>
              <a:t> the answers:</a:t>
            </a:r>
            <a:endParaRPr lang="en-US" sz="8000" dirty="0"/>
          </a:p>
        </p:txBody>
      </p:sp>
      <p:sp>
        <p:nvSpPr>
          <p:cNvPr id="3" name="Content Placeholder 2"/>
          <p:cNvSpPr>
            <a:spLocks noGrp="1"/>
          </p:cNvSpPr>
          <p:nvPr>
            <p:ph sz="quarter" idx="4294967295"/>
          </p:nvPr>
        </p:nvSpPr>
        <p:spPr>
          <a:xfrm>
            <a:off x="286603" y="1555845"/>
            <a:ext cx="8693624" cy="5158854"/>
          </a:xfrm>
          <a:prstGeom prst="rect">
            <a:avLst/>
          </a:prstGeom>
        </p:spPr>
        <p:txBody>
          <a:bodyPr numCol="1">
            <a:noAutofit/>
          </a:bodyPr>
          <a:lstStyle/>
          <a:p>
            <a:pPr marL="342900" indent="-342900">
              <a:buAutoNum type="arabicPeriod"/>
            </a:pPr>
            <a:r>
              <a:rPr lang="en-US" sz="2400" dirty="0" smtClean="0"/>
              <a:t>Why do we use cell transport?</a:t>
            </a:r>
          </a:p>
          <a:p>
            <a:pPr marL="342900" indent="-342900">
              <a:buAutoNum type="arabicPeriod"/>
            </a:pPr>
            <a:endParaRPr lang="en-US" sz="2400" dirty="0" smtClean="0"/>
          </a:p>
          <a:p>
            <a:pPr marL="342900" indent="-342900">
              <a:buAutoNum type="arabicPeriod"/>
            </a:pPr>
            <a:r>
              <a:rPr lang="en-US" sz="2400" dirty="0" smtClean="0"/>
              <a:t>What structure regulates what can enter/leave a cell?</a:t>
            </a:r>
          </a:p>
          <a:p>
            <a:pPr marL="342900" indent="-342900">
              <a:buAutoNum type="arabicPeriod"/>
            </a:pPr>
            <a:endParaRPr lang="en-US" sz="2400" dirty="0" smtClean="0"/>
          </a:p>
          <a:p>
            <a:pPr marL="342900" indent="-342900">
              <a:buAutoNum type="arabicPeriod"/>
            </a:pPr>
            <a:r>
              <a:rPr lang="en-US" sz="2400" dirty="0" smtClean="0"/>
              <a:t>What is the term used for that structure’s ability to be choosey?</a:t>
            </a:r>
          </a:p>
          <a:p>
            <a:pPr marL="342900" indent="-342900">
              <a:buAutoNum type="arabicPeriod"/>
            </a:pPr>
            <a:endParaRPr lang="en-US" sz="2400" dirty="0" smtClean="0"/>
          </a:p>
          <a:p>
            <a:pPr marL="342900" indent="-342900">
              <a:buAutoNum type="arabicPeriod"/>
            </a:pPr>
            <a:r>
              <a:rPr lang="en-US" sz="2400" dirty="0" smtClean="0"/>
              <a:t>True/False? Diffusion is the movement of particles from a low concentration to high concentration of particles.</a:t>
            </a:r>
          </a:p>
          <a:p>
            <a:pPr marL="342900" indent="-342900">
              <a:buAutoNum type="arabicPeriod"/>
            </a:pPr>
            <a:endParaRPr lang="en-US" sz="2400" dirty="0" smtClean="0"/>
          </a:p>
          <a:p>
            <a:pPr marL="342900" indent="-342900">
              <a:buAutoNum type="arabicPeriod"/>
            </a:pPr>
            <a:r>
              <a:rPr lang="en-US" sz="2400" dirty="0" smtClean="0"/>
              <a:t>What is facilitated diffusion?</a:t>
            </a:r>
          </a:p>
          <a:p>
            <a:pPr marL="342900" indent="-342900">
              <a:lnSpc>
                <a:spcPct val="250000"/>
              </a:lnSpc>
              <a:buAutoNum type="arabicPeriod"/>
            </a:pPr>
            <a:r>
              <a:rPr lang="en-US" sz="2400" dirty="0" smtClean="0"/>
              <a:t>________ is the diffusion of WATER molecules.</a:t>
            </a:r>
          </a:p>
        </p:txBody>
      </p:sp>
    </p:spTree>
    <p:extLst>
      <p:ext uri="{BB962C8B-B14F-4D97-AF65-F5344CB8AC3E}">
        <p14:creationId xmlns:p14="http://schemas.microsoft.com/office/powerpoint/2010/main" val="947197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874713" y="407988"/>
            <a:ext cx="7567612" cy="614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mtClean="0">
                <a:ea typeface="ＭＳ Ｐゴシック" pitchFamily="34" charset="-128"/>
              </a:rPr>
              <a:t>Endocytosis</a:t>
            </a:r>
          </a:p>
        </p:txBody>
      </p:sp>
    </p:spTree>
    <p:extLst>
      <p:ext uri="{BB962C8B-B14F-4D97-AF65-F5344CB8AC3E}">
        <p14:creationId xmlns:p14="http://schemas.microsoft.com/office/powerpoint/2010/main" val="1983942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ea typeface="ＭＳ Ｐゴシック" pitchFamily="34" charset="-128"/>
              </a:rPr>
              <a:t>Exit </a:t>
            </a:r>
            <a:r>
              <a:rPr lang="en-US" altLang="en-US" smtClean="0">
                <a:ea typeface="ＭＳ Ｐゴシック" pitchFamily="34" charset="-128"/>
              </a:rPr>
              <a:t>Ticket: Active </a:t>
            </a:r>
            <a:r>
              <a:rPr lang="en-US" altLang="en-US" dirty="0" smtClean="0">
                <a:ea typeface="ＭＳ Ｐゴシック" pitchFamily="34" charset="-128"/>
              </a:rPr>
              <a:t>Transport vs. Diffusion</a:t>
            </a:r>
          </a:p>
        </p:txBody>
      </p:sp>
      <p:pic>
        <p:nvPicPr>
          <p:cNvPr id="26626"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641350" y="2690813"/>
            <a:ext cx="4665663" cy="2344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2736850"/>
            <a:ext cx="27305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Placeholder 4"/>
          <p:cNvSpPr>
            <a:spLocks noGrp="1"/>
          </p:cNvSpPr>
          <p:nvPr>
            <p:ph type="body" sz="quarter" idx="12"/>
          </p:nvPr>
        </p:nvSpPr>
        <p:spPr bwMode="auto">
          <a:xfrm>
            <a:off x="452438" y="1069975"/>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Clr>
                <a:srgbClr val="A6A6A6"/>
              </a:buClr>
            </a:pPr>
            <a:r>
              <a:rPr lang="en-US" altLang="en-US" smtClean="0">
                <a:ea typeface="ＭＳ Ｐゴシック" pitchFamily="34" charset="-128"/>
              </a:rPr>
              <a:t>Compare and contrast active transport and diffusion.</a:t>
            </a:r>
          </a:p>
        </p:txBody>
      </p:sp>
    </p:spTree>
    <p:extLst>
      <p:ext uri="{BB962C8B-B14F-4D97-AF65-F5344CB8AC3E}">
        <p14:creationId xmlns:p14="http://schemas.microsoft.com/office/powerpoint/2010/main" val="465114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VIRTUAL LAB</a:t>
            </a:r>
            <a:endParaRPr lang="en-US" sz="6000" dirty="0"/>
          </a:p>
        </p:txBody>
      </p:sp>
      <p:sp>
        <p:nvSpPr>
          <p:cNvPr id="3" name="Text Placeholder 2"/>
          <p:cNvSpPr>
            <a:spLocks noGrp="1"/>
          </p:cNvSpPr>
          <p:nvPr>
            <p:ph idx="1"/>
          </p:nvPr>
        </p:nvSpPr>
        <p:spPr/>
        <p:txBody>
          <a:bodyPr/>
          <a:lstStyle/>
          <a:p>
            <a:pPr algn="l"/>
            <a:r>
              <a:rPr lang="en-US" dirty="0" smtClean="0"/>
              <a:t>Page 41. Go to the website and complete the virtual lab online as well as the worksheet.</a:t>
            </a:r>
            <a:endParaRPr lang="en-US" dirty="0" smtClean="0"/>
          </a:p>
          <a:p>
            <a:pPr algn="l"/>
            <a:endParaRPr lang="en-US" dirty="0"/>
          </a:p>
          <a:p>
            <a:pPr algn="l"/>
            <a:endParaRPr lang="en-US" dirty="0" smtClean="0"/>
          </a:p>
        </p:txBody>
      </p:sp>
    </p:spTree>
    <p:extLst>
      <p:ext uri="{BB962C8B-B14F-4D97-AF65-F5344CB8AC3E}">
        <p14:creationId xmlns:p14="http://schemas.microsoft.com/office/powerpoint/2010/main" val="284430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xfrm>
            <a:off x="457200" y="549275"/>
            <a:ext cx="8229600"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dirty="0" smtClean="0">
                <a:solidFill>
                  <a:schemeClr val="bg1"/>
                </a:solidFill>
                <a:ea typeface="ＭＳ Ｐゴシック" pitchFamily="34" charset="-128"/>
              </a:rPr>
              <a:t>Cell Transport</a:t>
            </a:r>
          </a:p>
        </p:txBody>
      </p:sp>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2058988"/>
            <a:ext cx="8288337"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8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253536"/>
            <a:ext cx="9021170" cy="1143000"/>
          </a:xfrm>
        </p:spPr>
        <p:txBody>
          <a:bodyPr>
            <a:normAutofit/>
          </a:bodyPr>
          <a:lstStyle/>
          <a:p>
            <a:pPr algn="l"/>
            <a:r>
              <a:rPr lang="en-US" sz="4000" dirty="0" smtClean="0"/>
              <a:t>WHY DO WE USE CELL TRANSPORT?</a:t>
            </a:r>
            <a:endParaRPr lang="en-US" sz="4000" dirty="0"/>
          </a:p>
        </p:txBody>
      </p:sp>
      <p:sp>
        <p:nvSpPr>
          <p:cNvPr id="3" name="Content Placeholder 2"/>
          <p:cNvSpPr>
            <a:spLocks noGrp="1"/>
          </p:cNvSpPr>
          <p:nvPr>
            <p:ph idx="1"/>
          </p:nvPr>
        </p:nvSpPr>
        <p:spPr>
          <a:xfrm>
            <a:off x="457200" y="1646236"/>
            <a:ext cx="8229600" cy="4972927"/>
          </a:xfrm>
        </p:spPr>
        <p:txBody>
          <a:bodyPr>
            <a:normAutofit lnSpcReduction="10000"/>
          </a:bodyPr>
          <a:lstStyle/>
          <a:p>
            <a:pPr marL="0" indent="0">
              <a:buNone/>
            </a:pPr>
            <a:r>
              <a:rPr lang="en-US" dirty="0" smtClean="0"/>
              <a:t> To maintain homeostasis!</a:t>
            </a:r>
          </a:p>
          <a:p>
            <a:pPr marL="0" indent="0">
              <a:buNone/>
            </a:pPr>
            <a:endParaRPr lang="en-US" dirty="0" smtClean="0"/>
          </a:p>
          <a:p>
            <a:r>
              <a:rPr lang="en-US" b="1" i="1" dirty="0" smtClean="0"/>
              <a:t>Homeostasis</a:t>
            </a:r>
            <a:r>
              <a:rPr lang="en-US" i="1" dirty="0" smtClean="0"/>
              <a:t> </a:t>
            </a:r>
            <a:r>
              <a:rPr lang="en-US" dirty="0"/>
              <a:t>refers to the need for an organism to maintain constant or stable internal conditions. </a:t>
            </a:r>
            <a:endParaRPr lang="en-US" dirty="0" smtClean="0"/>
          </a:p>
          <a:p>
            <a:pPr lvl="1"/>
            <a:r>
              <a:rPr lang="en-US" dirty="0" smtClean="0"/>
              <a:t>In </a:t>
            </a:r>
            <a:r>
              <a:rPr lang="en-US" dirty="0"/>
              <a:t>order to maintain homeostasis, all organisms have processes and structures that respond to stimuli in ways that keep conditions in their bodies conducive for life processes. Homeostasis depends, in part, on appropriate movement of materials across the cell membrane. </a:t>
            </a:r>
          </a:p>
          <a:p>
            <a:endParaRPr lang="en-US" dirty="0"/>
          </a:p>
          <a:p>
            <a:endParaRPr lang="en-US" dirty="0"/>
          </a:p>
        </p:txBody>
      </p:sp>
    </p:spTree>
    <p:extLst>
      <p:ext uri="{BB962C8B-B14F-4D97-AF65-F5344CB8AC3E}">
        <p14:creationId xmlns:p14="http://schemas.microsoft.com/office/powerpoint/2010/main" val="33545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253536"/>
            <a:ext cx="9021170" cy="1143000"/>
          </a:xfrm>
        </p:spPr>
        <p:txBody>
          <a:bodyPr>
            <a:normAutofit/>
          </a:bodyPr>
          <a:lstStyle/>
          <a:p>
            <a:pPr algn="l"/>
            <a:r>
              <a:rPr lang="en-US" sz="4000" dirty="0" smtClean="0"/>
              <a:t>THE CELL MEMBRANE</a:t>
            </a:r>
            <a:endParaRPr lang="en-US" sz="4000" dirty="0"/>
          </a:p>
        </p:txBody>
      </p:sp>
      <p:sp>
        <p:nvSpPr>
          <p:cNvPr id="3" name="Content Placeholder 2"/>
          <p:cNvSpPr>
            <a:spLocks noGrp="1"/>
          </p:cNvSpPr>
          <p:nvPr>
            <p:ph idx="1"/>
          </p:nvPr>
        </p:nvSpPr>
        <p:spPr>
          <a:xfrm>
            <a:off x="457200" y="1501254"/>
            <a:ext cx="8229600" cy="5356746"/>
          </a:xfrm>
        </p:spPr>
        <p:txBody>
          <a:bodyPr>
            <a:normAutofit fontScale="70000" lnSpcReduction="20000"/>
          </a:bodyPr>
          <a:lstStyle/>
          <a:p>
            <a:r>
              <a:rPr lang="en-US" dirty="0" smtClean="0"/>
              <a:t>*The </a:t>
            </a:r>
            <a:r>
              <a:rPr lang="en-US" b="1" dirty="0"/>
              <a:t>cell membrane </a:t>
            </a:r>
            <a:r>
              <a:rPr lang="en-US" dirty="0"/>
              <a:t>regulates the passage of material into and out of the cell. </a:t>
            </a:r>
          </a:p>
          <a:p>
            <a:pPr lvl="1"/>
            <a:r>
              <a:rPr lang="en-US" dirty="0"/>
              <a:t>Materials needed for cellular processes must pass into cells so they can be utilized. For example, oxygen and glucose are continuously needed for the process of cellular respiration. </a:t>
            </a:r>
          </a:p>
          <a:p>
            <a:pPr lvl="1"/>
            <a:r>
              <a:rPr lang="en-US" dirty="0"/>
              <a:t>Waste materials from cellular processes must pass out of cells as they are produced. For example, carbon dioxide is continuously produced within the cell during the process of cellular respiration. </a:t>
            </a:r>
            <a:endParaRPr lang="en-US" dirty="0" smtClean="0"/>
          </a:p>
          <a:p>
            <a:pPr marL="411480" lvl="1" indent="0">
              <a:buNone/>
            </a:pPr>
            <a:endParaRPr lang="en-US" dirty="0"/>
          </a:p>
          <a:p>
            <a:r>
              <a:rPr lang="en-US" dirty="0"/>
              <a:t>Each individual cell exists in a </a:t>
            </a:r>
            <a:r>
              <a:rPr lang="en-US" dirty="0" smtClean="0"/>
              <a:t>*</a:t>
            </a:r>
            <a:r>
              <a:rPr lang="en-US" b="1" dirty="0" smtClean="0"/>
              <a:t>fluid </a:t>
            </a:r>
            <a:r>
              <a:rPr lang="en-US" b="1" dirty="0"/>
              <a:t>environment</a:t>
            </a:r>
            <a:r>
              <a:rPr lang="en-US" dirty="0"/>
              <a:t>, and the cytoplasm within the cell also has a fluid environment. The presence of a liquid </a:t>
            </a:r>
            <a:r>
              <a:rPr lang="en-US" b="1" dirty="0"/>
              <a:t>makes it possible for molecules </a:t>
            </a:r>
            <a:r>
              <a:rPr lang="en-US" dirty="0"/>
              <a:t>(such as nutrients, oxygen, and waste products) </a:t>
            </a:r>
            <a:r>
              <a:rPr lang="en-US" b="1" dirty="0"/>
              <a:t>to move into and out of the cell. </a:t>
            </a:r>
            <a:endParaRPr lang="en-US" b="1" dirty="0" smtClean="0"/>
          </a:p>
          <a:p>
            <a:endParaRPr lang="en-US" b="1" dirty="0"/>
          </a:p>
          <a:p>
            <a:r>
              <a:rPr lang="en-US" dirty="0"/>
              <a:t>A cell membrane is </a:t>
            </a:r>
            <a:r>
              <a:rPr lang="en-US" dirty="0" smtClean="0"/>
              <a:t>*</a:t>
            </a:r>
            <a:r>
              <a:rPr lang="en-US" b="1" i="1" dirty="0" smtClean="0"/>
              <a:t>semipermeable </a:t>
            </a:r>
            <a:r>
              <a:rPr lang="en-US" b="1" i="1" dirty="0"/>
              <a:t>(selectively permeable)</a:t>
            </a:r>
            <a:r>
              <a:rPr lang="en-US" b="1" dirty="0"/>
              <a:t>, </a:t>
            </a:r>
            <a:r>
              <a:rPr lang="en-US" dirty="0"/>
              <a:t>meaning that some molecules can pass directly through the cell membrane while other molecules cannot. </a:t>
            </a:r>
          </a:p>
          <a:p>
            <a:pPr marL="0" indent="0">
              <a:buNone/>
            </a:pPr>
            <a:endParaRPr lang="en-US" dirty="0"/>
          </a:p>
          <a:p>
            <a:endParaRPr lang="en-US" dirty="0"/>
          </a:p>
        </p:txBody>
      </p:sp>
    </p:spTree>
    <p:extLst>
      <p:ext uri="{BB962C8B-B14F-4D97-AF65-F5344CB8AC3E}">
        <p14:creationId xmlns:p14="http://schemas.microsoft.com/office/powerpoint/2010/main" val="314020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Passive v Active Transport</a:t>
            </a:r>
            <a:endParaRPr lang="en-US" sz="4400" dirty="0"/>
          </a:p>
        </p:txBody>
      </p:sp>
    </p:spTree>
    <p:extLst>
      <p:ext uri="{BB962C8B-B14F-4D97-AF65-F5344CB8AC3E}">
        <p14:creationId xmlns:p14="http://schemas.microsoft.com/office/powerpoint/2010/main" val="74623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mtClean="0">
                <a:ea typeface="ＭＳ Ｐゴシック" pitchFamily="34" charset="-128"/>
              </a:rPr>
              <a:t>Passive Transport: Diffusion</a:t>
            </a:r>
          </a:p>
        </p:txBody>
      </p:sp>
      <p:pic>
        <p:nvPicPr>
          <p:cNvPr id="2"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9447" t="-15471" r="63911" b="47781"/>
          <a:stretch>
            <a:fillRect/>
          </a:stretch>
        </p:blipFill>
        <p:spPr bwMode="auto">
          <a:xfrm>
            <a:off x="119063" y="1158875"/>
            <a:ext cx="2803525" cy="265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9"/>
          <p:cNvSpPr txBox="1">
            <a:spLocks noChangeArrowheads="1"/>
          </p:cNvSpPr>
          <p:nvPr/>
        </p:nvSpPr>
        <p:spPr bwMode="auto">
          <a:xfrm>
            <a:off x="3025775" y="3200400"/>
            <a:ext cx="2582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000000"/>
                </a:solidFill>
                <a:ea typeface="ヒラギノ角ゴ Pro W3" pitchFamily="-84" charset="-128"/>
              </a:rPr>
              <a:t>Cell Membrane</a:t>
            </a:r>
          </a:p>
        </p:txBody>
      </p:sp>
      <p:cxnSp>
        <p:nvCxnSpPr>
          <p:cNvPr id="9" name="Straight Arrow Connector 8"/>
          <p:cNvCxnSpPr>
            <a:stCxn id="11" idx="1"/>
          </p:cNvCxnSpPr>
          <p:nvPr/>
        </p:nvCxnSpPr>
        <p:spPr>
          <a:xfrm flipH="1">
            <a:off x="2765425" y="3384550"/>
            <a:ext cx="26035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 Box 29"/>
          <p:cNvSpPr txBox="1">
            <a:spLocks noChangeArrowheads="1"/>
          </p:cNvSpPr>
          <p:nvPr/>
        </p:nvSpPr>
        <p:spPr bwMode="auto">
          <a:xfrm>
            <a:off x="3025775" y="3635375"/>
            <a:ext cx="2582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000000"/>
                </a:solidFill>
                <a:ea typeface="ヒラギノ角ゴ Pro W3" pitchFamily="-84" charset="-128"/>
              </a:rPr>
              <a:t>Inside Cell</a:t>
            </a:r>
          </a:p>
        </p:txBody>
      </p:sp>
      <p:sp>
        <p:nvSpPr>
          <p:cNvPr id="22" name="Text Box 29"/>
          <p:cNvSpPr txBox="1">
            <a:spLocks noChangeArrowheads="1"/>
          </p:cNvSpPr>
          <p:nvPr/>
        </p:nvSpPr>
        <p:spPr bwMode="auto">
          <a:xfrm>
            <a:off x="3025775" y="2695575"/>
            <a:ext cx="2582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solidFill>
                  <a:srgbClr val="000000"/>
                </a:solidFill>
                <a:ea typeface="ヒラギノ角ゴ Pro W3" pitchFamily="-84" charset="-128"/>
              </a:rPr>
              <a:t>Outside Cell</a:t>
            </a:r>
          </a:p>
        </p:txBody>
      </p:sp>
      <p:sp>
        <p:nvSpPr>
          <p:cNvPr id="23" name="Text Box 29"/>
          <p:cNvSpPr txBox="1">
            <a:spLocks noChangeArrowheads="1"/>
          </p:cNvSpPr>
          <p:nvPr/>
        </p:nvSpPr>
        <p:spPr bwMode="auto">
          <a:xfrm>
            <a:off x="1290638" y="2032000"/>
            <a:ext cx="121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a:solidFill>
                  <a:srgbClr val="000000"/>
                </a:solidFill>
                <a:ea typeface="ヒラギノ角ゴ Pro W3" pitchFamily="-84" charset="-128"/>
              </a:rPr>
              <a:t>Solutes</a:t>
            </a:r>
          </a:p>
        </p:txBody>
      </p:sp>
      <p:cxnSp>
        <p:nvCxnSpPr>
          <p:cNvPr id="24" name="Straight Arrow Connector 23"/>
          <p:cNvCxnSpPr/>
          <p:nvPr/>
        </p:nvCxnSpPr>
        <p:spPr>
          <a:xfrm>
            <a:off x="1722438" y="2360613"/>
            <a:ext cx="136525" cy="3746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73125" y="2360613"/>
            <a:ext cx="849313" cy="12747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9" name="Picture Placeholder 1"/>
          <p:cNvPicPr>
            <a:picLocks noChangeAspect="1"/>
          </p:cNvPicPr>
          <p:nvPr/>
        </p:nvPicPr>
        <p:blipFill>
          <a:blip r:embed="rId3">
            <a:extLst>
              <a:ext uri="{28A0092B-C50C-407E-A947-70E740481C1C}">
                <a14:useLocalDpi xmlns:a14="http://schemas.microsoft.com/office/drawing/2010/main" val="0"/>
              </a:ext>
            </a:extLst>
          </a:blip>
          <a:srcRect l="9447" t="-15472" r="63911" b="44995"/>
          <a:stretch>
            <a:fillRect/>
          </a:stretch>
        </p:blipFill>
        <p:spPr bwMode="auto">
          <a:xfrm>
            <a:off x="133350" y="1222375"/>
            <a:ext cx="28035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Placeholder 1"/>
          <p:cNvPicPr>
            <a:picLocks noChangeAspect="1"/>
          </p:cNvPicPr>
          <p:nvPr/>
        </p:nvPicPr>
        <p:blipFill>
          <a:blip r:embed="rId3">
            <a:extLst>
              <a:ext uri="{28A0092B-C50C-407E-A947-70E740481C1C}">
                <a14:useLocalDpi xmlns:a14="http://schemas.microsoft.com/office/drawing/2010/main" val="0"/>
              </a:ext>
            </a:extLst>
          </a:blip>
          <a:srcRect l="10368" t="-6358" r="35745" b="44853"/>
          <a:stretch>
            <a:fillRect/>
          </a:stretch>
        </p:blipFill>
        <p:spPr bwMode="auto">
          <a:xfrm>
            <a:off x="246063" y="1527175"/>
            <a:ext cx="5670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Placeholder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816100"/>
            <a:ext cx="838993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9"/>
          <p:cNvSpPr txBox="1">
            <a:spLocks noChangeArrowheads="1"/>
          </p:cNvSpPr>
          <p:nvPr/>
        </p:nvSpPr>
        <p:spPr bwMode="auto">
          <a:xfrm>
            <a:off x="246063" y="4330700"/>
            <a:ext cx="2576512" cy="738188"/>
          </a:xfrm>
          <a:prstGeom prst="rect">
            <a:avLst/>
          </a:prstGeom>
          <a:solidFill>
            <a:schemeClr val="tx1">
              <a:lumMod val="10000"/>
              <a:lumOff val="90000"/>
            </a:schemeClr>
          </a:solidFill>
          <a:ln>
            <a:solidFill>
              <a:schemeClr val="tx1">
                <a:lumMod val="25000"/>
                <a:lumOff val="75000"/>
                <a:alpha val="58000"/>
              </a:schemeClr>
            </a:solid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400" dirty="0" smtClean="0">
                <a:solidFill>
                  <a:srgbClr val="000000"/>
                </a:solidFill>
                <a:ea typeface="ヒラギノ角ゴ Pro W3" charset="-128"/>
              </a:rPr>
              <a:t>Higher concentration of solute on one side of the membrane than the other</a:t>
            </a:r>
          </a:p>
        </p:txBody>
      </p:sp>
      <p:sp>
        <p:nvSpPr>
          <p:cNvPr id="16" name="Text Box 29"/>
          <p:cNvSpPr txBox="1">
            <a:spLocks noChangeArrowheads="1"/>
          </p:cNvSpPr>
          <p:nvPr/>
        </p:nvSpPr>
        <p:spPr bwMode="auto">
          <a:xfrm>
            <a:off x="3025775" y="4330700"/>
            <a:ext cx="2825750" cy="1384300"/>
          </a:xfrm>
          <a:prstGeom prst="rect">
            <a:avLst/>
          </a:prstGeom>
          <a:solidFill>
            <a:schemeClr val="tx1">
              <a:lumMod val="10000"/>
              <a:lumOff val="90000"/>
            </a:schemeClr>
          </a:solidFill>
          <a:ln>
            <a:solidFill>
              <a:schemeClr val="tx1">
                <a:lumMod val="25000"/>
                <a:lumOff val="75000"/>
                <a:alpha val="58000"/>
              </a:schemeClr>
            </a:solid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400" dirty="0" smtClean="0">
                <a:solidFill>
                  <a:srgbClr val="000000"/>
                </a:solidFill>
                <a:ea typeface="ヒラギノ角ゴ Pro W3" charset="-128"/>
              </a:rPr>
              <a:t>Diffusion causes net movement of solute particles from the side of the membrane with the higher solute concentration to the side with the lower solute concentration.</a:t>
            </a:r>
          </a:p>
        </p:txBody>
      </p:sp>
      <p:sp>
        <p:nvSpPr>
          <p:cNvPr id="17" name="Text Box 29"/>
          <p:cNvSpPr txBox="1">
            <a:spLocks noChangeArrowheads="1"/>
          </p:cNvSpPr>
          <p:nvPr/>
        </p:nvSpPr>
        <p:spPr bwMode="auto">
          <a:xfrm>
            <a:off x="6076950" y="4310063"/>
            <a:ext cx="2590800" cy="749300"/>
          </a:xfrm>
          <a:prstGeom prst="rect">
            <a:avLst/>
          </a:prstGeom>
          <a:solidFill>
            <a:schemeClr val="tx1">
              <a:lumMod val="10000"/>
              <a:lumOff val="90000"/>
            </a:schemeClr>
          </a:solidFill>
          <a:ln>
            <a:solidFill>
              <a:schemeClr val="tx1">
                <a:lumMod val="25000"/>
                <a:lumOff val="75000"/>
                <a:alpha val="58000"/>
              </a:schemeClr>
            </a:solid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400" dirty="0" smtClean="0">
                <a:solidFill>
                  <a:srgbClr val="000000"/>
                </a:solidFill>
                <a:ea typeface="ヒラギノ角ゴ Pro W3" charset="-128"/>
              </a:rPr>
              <a:t>At equilibrium, particles move equally in both directions, so there is no net change.</a:t>
            </a:r>
          </a:p>
        </p:txBody>
      </p:sp>
    </p:spTree>
    <p:extLst>
      <p:ext uri="{BB962C8B-B14F-4D97-AF65-F5344CB8AC3E}">
        <p14:creationId xmlns:p14="http://schemas.microsoft.com/office/powerpoint/2010/main" val="3520000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4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9"/>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1" grpId="0"/>
      <p:bldP spid="21" grpId="1"/>
      <p:bldP spid="22" grpId="0"/>
      <p:bldP spid="22" grpId="1"/>
      <p:bldP spid="23" grpId="0"/>
      <p:bldP spid="23" grpId="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457200" y="47190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l" eaLnBrk="1" hangingPunct="1"/>
            <a:r>
              <a:rPr lang="en-US" altLang="en-US" sz="4400" dirty="0" smtClean="0">
                <a:ea typeface="ＭＳ Ｐゴシック" pitchFamily="34" charset="-128"/>
              </a:rPr>
              <a:t>Passive Transport: Diffusion</a:t>
            </a:r>
          </a:p>
        </p:txBody>
      </p:sp>
      <p:sp>
        <p:nvSpPr>
          <p:cNvPr id="4" name="Content Placeholder 3"/>
          <p:cNvSpPr>
            <a:spLocks noGrp="1"/>
          </p:cNvSpPr>
          <p:nvPr>
            <p:ph idx="1"/>
          </p:nvPr>
        </p:nvSpPr>
        <p:spPr>
          <a:xfrm>
            <a:off x="457200" y="1646237"/>
            <a:ext cx="8229600" cy="4904688"/>
          </a:xfrm>
        </p:spPr>
        <p:txBody>
          <a:bodyPr>
            <a:normAutofit fontScale="85000" lnSpcReduction="20000"/>
          </a:bodyPr>
          <a:lstStyle/>
          <a:p>
            <a:pPr marL="0" indent="0">
              <a:buNone/>
            </a:pPr>
            <a:endParaRPr lang="en-US" dirty="0"/>
          </a:p>
          <a:p>
            <a:r>
              <a:rPr lang="en-US" i="1" dirty="0"/>
              <a:t>Diffusion </a:t>
            </a:r>
            <a:r>
              <a:rPr lang="en-US" dirty="0"/>
              <a:t>is the spreading out of molecules across a cell membrane until they are equally concentrated. </a:t>
            </a:r>
            <a:endParaRPr lang="en-US" dirty="0" smtClean="0"/>
          </a:p>
          <a:p>
            <a:endParaRPr lang="en-US" dirty="0"/>
          </a:p>
          <a:p>
            <a:r>
              <a:rPr lang="en-US" dirty="0" smtClean="0"/>
              <a:t>It </a:t>
            </a:r>
            <a:r>
              <a:rPr lang="en-US" dirty="0"/>
              <a:t>results from the random motion of molecules and occurs along a </a:t>
            </a:r>
            <a:r>
              <a:rPr lang="en-US" i="1" dirty="0"/>
              <a:t>concentration gradient </a:t>
            </a:r>
            <a:r>
              <a:rPr lang="en-US" u="sng" dirty="0"/>
              <a:t>(molecules move from an area of higher concentration to an area of lower concentration)</a:t>
            </a:r>
            <a:r>
              <a:rPr lang="en-US" dirty="0"/>
              <a:t>; molecules such as oxygen, carbon dioxide and water that are able to pass directly across the cell membrane can diffuse either into a cell or out of a cell. </a:t>
            </a:r>
          </a:p>
          <a:p>
            <a:pPr marL="0" indent="0">
              <a:buNone/>
            </a:pPr>
            <a:r>
              <a:rPr lang="en-US" dirty="0"/>
              <a:t>	</a:t>
            </a:r>
          </a:p>
          <a:p>
            <a:endParaRPr lang="en-US" dirty="0"/>
          </a:p>
        </p:txBody>
      </p:sp>
    </p:spTree>
    <p:extLst>
      <p:ext uri="{BB962C8B-B14F-4D97-AF65-F5344CB8AC3E}">
        <p14:creationId xmlns:p14="http://schemas.microsoft.com/office/powerpoint/2010/main" val="361269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457200" y="384175"/>
            <a:ext cx="82296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mtClean="0">
                <a:ea typeface="ＭＳ Ｐゴシック" pitchFamily="34" charset="-128"/>
              </a:rPr>
              <a:t>Passive Transport: Facilitated Diffusion</a:t>
            </a:r>
          </a:p>
        </p:txBody>
      </p:sp>
      <p:pic>
        <p:nvPicPr>
          <p:cNvPr id="14338"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bwMode="auto">
          <a:xfrm>
            <a:off x="781050" y="1350963"/>
            <a:ext cx="7381875" cy="531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
          <p:cNvSpPr>
            <a:spLocks noChangeArrowheads="1"/>
          </p:cNvSpPr>
          <p:nvPr/>
        </p:nvSpPr>
        <p:spPr bwMode="auto">
          <a:xfrm>
            <a:off x="5113338" y="1601788"/>
            <a:ext cx="2347912" cy="89535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Tree>
    <p:extLst>
      <p:ext uri="{BB962C8B-B14F-4D97-AF65-F5344CB8AC3E}">
        <p14:creationId xmlns:p14="http://schemas.microsoft.com/office/powerpoint/2010/main" val="42100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33">
      <a:dk1>
        <a:sysClr val="windowText" lastClr="000000"/>
      </a:dk1>
      <a:lt1>
        <a:sysClr val="window" lastClr="FFFFFF"/>
      </a:lt1>
      <a:dk2>
        <a:srgbClr val="9FCF8D"/>
      </a:dk2>
      <a:lt2>
        <a:srgbClr val="FFFFFE"/>
      </a:lt2>
      <a:accent1>
        <a:srgbClr val="3D8EFD"/>
      </a:accent1>
      <a:accent2>
        <a:srgbClr val="647ED0"/>
      </a:accent2>
      <a:accent3>
        <a:srgbClr val="4EB0F2"/>
      </a:accent3>
      <a:accent4>
        <a:srgbClr val="824F1C"/>
      </a:accent4>
      <a:accent5>
        <a:srgbClr val="511818"/>
      </a:accent5>
      <a:accent6>
        <a:srgbClr val="553876"/>
      </a:accent6>
      <a:hlink>
        <a:srgbClr val="929547"/>
      </a:hlink>
      <a:folHlink>
        <a:srgbClr val="56633C"/>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4677</TotalTime>
  <Words>2144</Words>
  <Application>Microsoft Office PowerPoint</Application>
  <PresentationFormat>On-screen Show (4:3)</PresentationFormat>
  <Paragraphs>267</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Foundry</vt:lpstr>
      <vt:lpstr>Homeostasis Part 2 </vt:lpstr>
      <vt:lpstr>Learn the answers:</vt:lpstr>
      <vt:lpstr>Cell Transport</vt:lpstr>
      <vt:lpstr>WHY DO WE USE CELL TRANSPORT?</vt:lpstr>
      <vt:lpstr>THE CELL MEMBRANE</vt:lpstr>
      <vt:lpstr>Passive v Active Transport</vt:lpstr>
      <vt:lpstr>Passive Transport: Diffusion</vt:lpstr>
      <vt:lpstr>Passive Transport: Diffusion</vt:lpstr>
      <vt:lpstr>Passive Transport: Facilitated Diffusion</vt:lpstr>
      <vt:lpstr>Passive Transport: Facilitated Diffusion</vt:lpstr>
      <vt:lpstr>Passive Transport: Osmosis</vt:lpstr>
      <vt:lpstr>Osmosis</vt:lpstr>
      <vt:lpstr>Osmosis</vt:lpstr>
      <vt:lpstr>PowerPoint Presentation</vt:lpstr>
      <vt:lpstr>SOLUTIONS</vt:lpstr>
      <vt:lpstr>PowerPoint Presentation</vt:lpstr>
      <vt:lpstr>Active Transport</vt:lpstr>
      <vt:lpstr>Active Transport: Pumps </vt:lpstr>
      <vt:lpstr>Active Transport: Bulk Transport</vt:lpstr>
      <vt:lpstr>Endocytosis</vt:lpstr>
      <vt:lpstr>Exit Ticket: Active Transport vs. Diffusion</vt:lpstr>
      <vt:lpstr>VIRTUAL 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Madeline Brawley</dc:creator>
  <cp:lastModifiedBy>ryan miller</cp:lastModifiedBy>
  <cp:revision>198</cp:revision>
  <cp:lastPrinted>2016-10-17T19:45:27Z</cp:lastPrinted>
  <dcterms:created xsi:type="dcterms:W3CDTF">2016-08-14T23:57:53Z</dcterms:created>
  <dcterms:modified xsi:type="dcterms:W3CDTF">2020-02-03T21:54:20Z</dcterms:modified>
</cp:coreProperties>
</file>