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y="6858000" cx="12192000"/>
  <p:notesSz cx="6858000" cy="9144000"/>
  <p:embeddedFontLst>
    <p:embeddedFont>
      <p:font typeface="Questrial"/>
      <p:regular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0" Type="http://schemas.openxmlformats.org/officeDocument/2006/relationships/font" Target="fonts/Questrial-regular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" name="Shape 188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5" name="Shape 225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3" name="Shape 233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4" name="Shape 254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5" name="Shape 265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7" name="Shape 287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8" name="Shape 308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4" name="Shape 334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3" name="Shape 373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9" name="Shape 399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0" name="Shape 440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Video available: https://www.youtube.com/watch?v=z0EaoilzgGE</a:t>
            </a:r>
          </a:p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students should already know the parts of a wave. This is a reminder of what they already know.</a:t>
            </a:r>
          </a:p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like to have my students hold a finger in the air and “draw” waves as I call out “HIGH FREQUENCY!” and “LOW FREQUENCY!”</a:t>
            </a:r>
          </a:p>
        </p:txBody>
      </p:sp>
      <p:sp>
        <p:nvSpPr>
          <p:cNvPr id="130" name="Shape 130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sure students understand that they are imagining that they are above a pond, looking down at a bug.</a:t>
            </a:r>
          </a:p>
        </p:txBody>
      </p:sp>
      <p:sp>
        <p:nvSpPr>
          <p:cNvPr id="148" name="Shape 148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lot of students don’t understand that light travels from one place to another in the form of a wave.</a:t>
            </a:r>
          </a:p>
        </p:txBody>
      </p:sp>
      <p:sp>
        <p:nvSpPr>
          <p:cNvPr id="171" name="Shape 171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title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ctr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Font typeface="Questrial"/>
              <a:buNone/>
              <a:defRPr b="0" i="0" sz="5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2"/>
              </a:buClr>
              <a:buFont typeface="Questrial"/>
              <a:buNone/>
              <a:defRPr b="0" i="0" sz="18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cxnSp>
        <p:nvCxnSpPr>
          <p:cNvPr id="22" name="Shape 22"/>
          <p:cNvCxnSpPr/>
          <p:nvPr/>
        </p:nvCxnSpPr>
        <p:spPr>
          <a:xfrm rot="10800000">
            <a:off x="838684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" name="Shape 23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Font typeface="Questrial"/>
              <a:buNone/>
              <a:defRPr b="0" i="0" sz="5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1" name="Shape 81"/>
          <p:cNvSpPr txBox="1"/>
          <p:nvPr>
            <p:ph idx="1" type="body"/>
          </p:nvPr>
        </p:nvSpPr>
        <p:spPr>
          <a:xfrm rot="5400000">
            <a:off x="3872484" y="-562356"/>
            <a:ext cx="4023360" cy="97200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482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Questrial"/>
              <a:buChar char=" "/>
              <a:defRPr b="0" i="0" sz="2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3875" lvl="1" marL="26517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4355" lvl="2" marL="4480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48259" lvl="3" marL="59436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53340" lvl="4" marL="77724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50800" lvl="5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57403" lvl="6" marL="1060704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60452" lvl="7" marL="1216152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54355" lvl="8" marL="13624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sz="1000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vertTitleAndTx">
  <p:cSld name="Vertical Title and 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 rot="5400000">
            <a:off x="7334251" y="2152650"/>
            <a:ext cx="54102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Font typeface="Questrial"/>
              <a:buNone/>
              <a:defRPr b="0" i="0" sz="5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7" name="Shape 87"/>
          <p:cNvSpPr txBox="1"/>
          <p:nvPr>
            <p:ph idx="1" type="body"/>
          </p:nvPr>
        </p:nvSpPr>
        <p:spPr>
          <a:xfrm rot="5400000">
            <a:off x="2076451" y="-323850"/>
            <a:ext cx="5410200" cy="75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482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Questrial"/>
              <a:buChar char=" "/>
              <a:defRPr b="0" i="0" sz="2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3875" lvl="1" marL="26517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4355" lvl="2" marL="4480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48259" lvl="3" marL="59436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53340" lvl="4" marL="77724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50800" lvl="5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57403" lvl="6" marL="1060704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60452" lvl="7" marL="1216152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54355" lvl="8" marL="13624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sz="1000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cxnSp>
        <p:nvCxnSpPr>
          <p:cNvPr id="91" name="Shape 91"/>
          <p:cNvCxnSpPr/>
          <p:nvPr/>
        </p:nvCxnSpPr>
        <p:spPr>
          <a:xfrm rot="10800000">
            <a:off x="10058400" y="59263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Font typeface="Questrial"/>
              <a:buNone/>
              <a:defRPr b="0" i="0" sz="5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482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Questrial"/>
              <a:buChar char=" "/>
              <a:defRPr b="0" i="0" sz="2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3875" lvl="1" marL="26517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4355" lvl="2" marL="4480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48259" lvl="3" marL="59436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53340" lvl="4" marL="77724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50800" lvl="5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57403" lvl="6" marL="1060704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60452" lvl="7" marL="1216152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54355" lvl="8" marL="13624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Font typeface="Questrial"/>
              <a:buNone/>
              <a:defRPr b="0" i="0" sz="5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sz="1000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blank">
  <p:cSld name="Blank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sz="1000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1024128" y="471509"/>
            <a:ext cx="438912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Font typeface="Questrial"/>
              <a:buNone/>
              <a:defRPr b="0" i="0" sz="4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5715000" y="822960"/>
            <a:ext cx="5678424" cy="51846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609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Questrial"/>
              <a:buChar char=" "/>
              <a:defRPr b="0" i="0" sz="2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1175" lvl="1" marL="26517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41655" lvl="2" marL="4480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5559" lvl="3" marL="59436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40640" lvl="4" marL="77724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8100" lvl="5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44703" lvl="6" marL="1060704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47752" lvl="7" marL="1216152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41655" lvl="8" marL="13624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1024128" y="2257506"/>
            <a:ext cx="4389120" cy="376229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8000"/>
              </a:lnSpc>
              <a:spcBef>
                <a:spcPts val="600"/>
              </a:spcBef>
              <a:spcAft>
                <a:spcPts val="200"/>
              </a:spcAft>
              <a:buClr>
                <a:schemeClr val="accent2"/>
              </a:buClr>
              <a:buFont typeface="Questrial"/>
              <a:buNone/>
              <a:defRPr b="0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sz="1000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secHead">
  <p:cSld name="Section Head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Font typeface="Questrial"/>
              <a:buNone/>
              <a:defRPr b="0" i="0" sz="5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2"/>
              </a:buClr>
              <a:buFont typeface="Questrial"/>
              <a:buNone/>
              <a:defRPr b="0" i="0" sz="18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sz="1000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cxnSp>
        <p:nvCxnSpPr>
          <p:cNvPr id="52" name="Shape 52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B45F0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3" name="Shape 53"/>
          <p:cNvCxnSpPr/>
          <p:nvPr/>
        </p:nvCxnSpPr>
        <p:spPr>
          <a:xfrm rot="10800000">
            <a:off x="838684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4" name="Shape 54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Font typeface="Questrial"/>
              <a:buNone/>
              <a:defRPr b="0" i="0" sz="5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1024127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482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Questrial"/>
              <a:buChar char=" "/>
              <a:defRPr b="0" i="0" sz="2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3875" lvl="1" marL="26517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4355" lvl="2" marL="4480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48259" lvl="3" marL="59436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53340" lvl="4" marL="77724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50800" lvl="5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57403" lvl="6" marL="1060704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60452" lvl="7" marL="1216152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54355" lvl="8" marL="13624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2" type="body"/>
          </p:nvPr>
        </p:nvSpPr>
        <p:spPr>
          <a:xfrm>
            <a:off x="5989320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482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Questrial"/>
              <a:buChar char=" "/>
              <a:defRPr b="0" i="0" sz="2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3875" lvl="1" marL="26517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4355" lvl="2" marL="4480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48259" lvl="3" marL="59436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53340" lvl="4" marL="77724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50800" lvl="5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57403" lvl="6" marL="1060704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60452" lvl="7" marL="1216152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54355" lvl="8" marL="13624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sz="1000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Font typeface="Questrial"/>
              <a:buNone/>
              <a:defRPr b="0" i="0" sz="5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02412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Questrial"/>
              <a:buNone/>
              <a:defRPr b="0" i="0" sz="2300" u="none" cap="none" strike="noStrike">
                <a:solidFill>
                  <a:srgbClr val="771E2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x="102412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482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Questrial"/>
              <a:buChar char=" "/>
              <a:defRPr b="0" i="0" sz="2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3875" lvl="1" marL="26517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4355" lvl="2" marL="4480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48259" lvl="3" marL="59436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53340" lvl="4" marL="77724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50800" lvl="5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57403" lvl="6" marL="1060704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60452" lvl="7" marL="1216152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54355" lvl="8" marL="13624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3" type="body"/>
          </p:nvPr>
        </p:nvSpPr>
        <p:spPr>
          <a:xfrm>
            <a:off x="599088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Questrial"/>
              <a:buNone/>
              <a:defRPr b="0" i="0" sz="2300" u="none" cap="none" strike="noStrike">
                <a:solidFill>
                  <a:srgbClr val="771E2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4" type="body"/>
          </p:nvPr>
        </p:nvSpPr>
        <p:spPr>
          <a:xfrm>
            <a:off x="599088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482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Questrial"/>
              <a:buChar char=" "/>
              <a:defRPr b="0" i="0" sz="2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3875" lvl="1" marL="26517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4355" lvl="2" marL="4480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48259" lvl="3" marL="59436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53340" lvl="4" marL="77724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50800" lvl="5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57403" lvl="6" marL="1060704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60452" lvl="7" marL="1216152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54355" lvl="8" marL="13624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sz="1000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picTx">
  <p:cSld name="Picture with Caption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4960138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Font typeface="Questrial"/>
              <a:buNone/>
              <a:defRPr b="0" i="0" sz="5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3" name="Shape 73"/>
          <p:cNvSpPr/>
          <p:nvPr>
            <p:ph idx="2" type="pic"/>
          </p:nvPr>
        </p:nvSpPr>
        <p:spPr>
          <a:xfrm>
            <a:off x="0" y="-1"/>
            <a:ext cx="12188952" cy="4572000"/>
          </a:xfrm>
          <a:prstGeom prst="rect">
            <a:avLst/>
          </a:prstGeom>
          <a:solidFill>
            <a:srgbClr val="D96976"/>
          </a:solidFill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Font typeface="Questrial"/>
              <a:buNone/>
              <a:defRPr b="0" i="0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8610600" y="4960138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2"/>
              </a:buClr>
              <a:buFont typeface="Questrial"/>
              <a:buNone/>
              <a:defRPr b="0" i="0" sz="18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sz="1000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cxnSp>
        <p:nvCxnSpPr>
          <p:cNvPr id="78" name="Shape 78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Font typeface="Questrial"/>
              <a:buNone/>
              <a:defRPr b="0" i="0" sz="5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482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Questrial"/>
              <a:buChar char=" "/>
              <a:defRPr b="0" i="0" sz="2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3875" lvl="1" marL="26517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4355" lvl="2" marL="4480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48259" lvl="3" marL="59436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53340" lvl="4" marL="77724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50800" lvl="5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57403" lvl="6" marL="1060704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60452" lvl="7" marL="1216152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54355" lvl="8" marL="1362456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cxnSp>
        <p:nvCxnSpPr>
          <p:cNvPr id="15" name="Shape 15"/>
          <p:cNvCxnSpPr/>
          <p:nvPr/>
        </p:nvCxnSpPr>
        <p:spPr>
          <a:xfrm rot="10800000">
            <a:off x="762000" y="826324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jpg"/><Relationship Id="rId4" Type="http://schemas.openxmlformats.org/officeDocument/2006/relationships/image" Target="../media/image16.png"/><Relationship Id="rId5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gif"/><Relationship Id="rId4" Type="http://schemas.openxmlformats.org/officeDocument/2006/relationships/image" Target="../media/image1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gif"/><Relationship Id="rId4" Type="http://schemas.openxmlformats.org/officeDocument/2006/relationships/image" Target="../media/image14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2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5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rive.google.com/file/d/0B9KSDasugTMLanZsY3YwLU1WVGc/view" TargetMode="External"/><Relationship Id="rId4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gif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ctr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b="1" i="0" lang="en-US" sz="66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THE DOPPLER EFFECT</a:t>
            </a:r>
          </a:p>
        </p:txBody>
      </p:sp>
      <p:sp>
        <p:nvSpPr>
          <p:cNvPr id="98" name="Shape 98"/>
          <p:cNvSpPr txBox="1"/>
          <p:nvPr>
            <p:ph idx="1" type="subTitle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Questrial"/>
              <a:buNone/>
            </a:pPr>
            <a:r>
              <a:t/>
            </a:r>
            <a:endParaRPr b="0" i="0" sz="1800" u="none" cap="none" strike="noStrike">
              <a:solidFill>
                <a:srgbClr val="FEFEFE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9" name="Shape 99"/>
          <p:cNvSpPr txBox="1"/>
          <p:nvPr/>
        </p:nvSpPr>
        <p:spPr>
          <a:xfrm rot="524825">
            <a:off x="7004304" y="893224"/>
            <a:ext cx="4443984" cy="1815882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The </a:t>
            </a:r>
            <a:r>
              <a:rPr b="1" i="0" lang="en-US" sz="2800" u="none" cap="none" strike="noStrike">
                <a:solidFill>
                  <a:srgbClr val="86C4E6"/>
                </a:solidFill>
                <a:latin typeface="Questrial"/>
                <a:ea typeface="Questrial"/>
                <a:cs typeface="Questrial"/>
                <a:sym typeface="Questrial"/>
              </a:rPr>
              <a:t>colored</a:t>
            </a:r>
            <a:r>
              <a:rPr b="0" i="0" lang="en-US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b="1" i="0" lang="en-US" sz="2800" u="none" cap="none" strike="noStrik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words</a:t>
            </a:r>
            <a:r>
              <a:rPr b="0" i="0" lang="en-US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are important. They are the words you need to write on your note sheet!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Shape 1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00527" y="491"/>
            <a:ext cx="1229502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 txBox="1"/>
          <p:nvPr/>
        </p:nvSpPr>
        <p:spPr>
          <a:xfrm>
            <a:off x="8157410" y="866271"/>
            <a:ext cx="3753853" cy="5078313"/>
          </a:xfrm>
          <a:prstGeom prst="rect">
            <a:avLst/>
          </a:prstGeom>
          <a:solidFill>
            <a:schemeClr val="lt1"/>
          </a:solidFill>
          <a:ln cap="flat" cmpd="sng" w="158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Each color of the rainbow has a different </a:t>
            </a:r>
            <a:r>
              <a:rPr b="1" lang="en-US" sz="3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wavelength</a:t>
            </a:r>
            <a:r>
              <a:rPr lang="en-US" sz="3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!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Red light has a low frequency and blue light has a high frequency.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1036062" y="731838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b="0" i="0" lang="en-US" sz="54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DOPPLER EFFECT IN LIGHT</a:t>
            </a:r>
          </a:p>
        </p:txBody>
      </p:sp>
      <p:pic>
        <p:nvPicPr>
          <p:cNvPr descr="vis_spec.jpg" id="191" name="Shape 19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85429" y="1722522"/>
            <a:ext cx="6065261" cy="37065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2" name="Shape 192"/>
          <p:cNvCxnSpPr/>
          <p:nvPr/>
        </p:nvCxnSpPr>
        <p:spPr>
          <a:xfrm flipH="1" rot="5400000">
            <a:off x="3126205" y="5314772"/>
            <a:ext cx="990600" cy="2286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193" name="Shape 193"/>
          <p:cNvSpPr txBox="1"/>
          <p:nvPr/>
        </p:nvSpPr>
        <p:spPr>
          <a:xfrm>
            <a:off x="6467648" y="5497843"/>
            <a:ext cx="37338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Red Light has the LONGEST wavelength…so it has the LOWEST frequency!</a:t>
            </a:r>
          </a:p>
        </p:txBody>
      </p:sp>
      <p:pic>
        <p:nvPicPr>
          <p:cNvPr id="194" name="Shape 19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14600" y="5867400"/>
            <a:ext cx="304800" cy="304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5" name="Shape 195"/>
          <p:cNvCxnSpPr/>
          <p:nvPr/>
        </p:nvCxnSpPr>
        <p:spPr>
          <a:xfrm rot="10800000">
            <a:off x="7772400" y="5029200"/>
            <a:ext cx="173115" cy="8382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196" name="Shape 196"/>
          <p:cNvSpPr txBox="1"/>
          <p:nvPr/>
        </p:nvSpPr>
        <p:spPr>
          <a:xfrm>
            <a:off x="3283962" y="5448300"/>
            <a:ext cx="37338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Blue Light has a much HIGHER wavelength…so it has a HIGHER frequency!</a:t>
            </a:r>
          </a:p>
        </p:txBody>
      </p:sp>
      <p:pic>
        <p:nvPicPr>
          <p:cNvPr id="197" name="Shape 19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991600" y="58674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/>
          <p:nvPr/>
        </p:nvSpPr>
        <p:spPr>
          <a:xfrm>
            <a:off x="1400348" y="5562600"/>
            <a:ext cx="4495800" cy="762000"/>
          </a:xfrm>
          <a:custGeom>
            <a:pathLst>
              <a:path extrusionOk="0" h="120000" w="120000">
                <a:moveTo>
                  <a:pt x="0" y="116058"/>
                </a:moveTo>
                <a:cubicBezTo>
                  <a:pt x="9043" y="58029"/>
                  <a:pt x="18087" y="0"/>
                  <a:pt x="25338" y="437"/>
                </a:cubicBezTo>
                <a:cubicBezTo>
                  <a:pt x="32589" y="875"/>
                  <a:pt x="36733" y="118686"/>
                  <a:pt x="43506" y="118686"/>
                </a:cubicBezTo>
                <a:cubicBezTo>
                  <a:pt x="50278" y="118686"/>
                  <a:pt x="59601" y="218"/>
                  <a:pt x="65976" y="437"/>
                </a:cubicBezTo>
                <a:cubicBezTo>
                  <a:pt x="72350" y="656"/>
                  <a:pt x="75298" y="120000"/>
                  <a:pt x="81753" y="120000"/>
                </a:cubicBezTo>
                <a:cubicBezTo>
                  <a:pt x="88207" y="120000"/>
                  <a:pt x="98326" y="437"/>
                  <a:pt x="104701" y="437"/>
                </a:cubicBezTo>
                <a:cubicBezTo>
                  <a:pt x="111075" y="437"/>
                  <a:pt x="115537" y="60218"/>
                  <a:pt x="120000" y="120000"/>
                </a:cubicBezTo>
              </a:path>
            </a:pathLst>
          </a:cu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rotWithShape="0" algn="ctr" dir="5400000" dist="12700">
              <a:srgbClr val="000000">
                <a:alpha val="49803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99" name="Shape 199"/>
          <p:cNvSpPr/>
          <p:nvPr/>
        </p:nvSpPr>
        <p:spPr>
          <a:xfrm>
            <a:off x="8654716" y="5566614"/>
            <a:ext cx="1600200" cy="762000"/>
          </a:xfrm>
          <a:custGeom>
            <a:pathLst>
              <a:path extrusionOk="0" h="120000" w="120000">
                <a:moveTo>
                  <a:pt x="0" y="116058"/>
                </a:moveTo>
                <a:cubicBezTo>
                  <a:pt x="9043" y="58029"/>
                  <a:pt x="18087" y="0"/>
                  <a:pt x="25338" y="437"/>
                </a:cubicBezTo>
                <a:cubicBezTo>
                  <a:pt x="32589" y="875"/>
                  <a:pt x="36733" y="118686"/>
                  <a:pt x="43506" y="118686"/>
                </a:cubicBezTo>
                <a:cubicBezTo>
                  <a:pt x="50278" y="118686"/>
                  <a:pt x="59601" y="218"/>
                  <a:pt x="65976" y="437"/>
                </a:cubicBezTo>
                <a:cubicBezTo>
                  <a:pt x="72350" y="656"/>
                  <a:pt x="75298" y="120000"/>
                  <a:pt x="81753" y="120000"/>
                </a:cubicBezTo>
                <a:cubicBezTo>
                  <a:pt x="88207" y="120000"/>
                  <a:pt x="98326" y="437"/>
                  <a:pt x="104701" y="437"/>
                </a:cubicBezTo>
                <a:cubicBezTo>
                  <a:pt x="111075" y="437"/>
                  <a:pt x="115537" y="60218"/>
                  <a:pt x="120000" y="120000"/>
                </a:cubicBezTo>
              </a:path>
            </a:pathLst>
          </a:custGeom>
          <a:noFill/>
          <a:ln cap="flat" cmpd="sng" w="19050">
            <a:solidFill>
              <a:srgbClr val="0070C0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rotWithShape="0" algn="ctr" dir="5400000" dist="12700">
              <a:srgbClr val="000000">
                <a:alpha val="49803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00" name="Shape 200"/>
          <p:cNvSpPr/>
          <p:nvPr/>
        </p:nvSpPr>
        <p:spPr>
          <a:xfrm>
            <a:off x="7054516" y="5566614"/>
            <a:ext cx="1600200" cy="762000"/>
          </a:xfrm>
          <a:custGeom>
            <a:pathLst>
              <a:path extrusionOk="0" h="120000" w="120000">
                <a:moveTo>
                  <a:pt x="0" y="116058"/>
                </a:moveTo>
                <a:cubicBezTo>
                  <a:pt x="9043" y="58029"/>
                  <a:pt x="18087" y="0"/>
                  <a:pt x="25338" y="437"/>
                </a:cubicBezTo>
                <a:cubicBezTo>
                  <a:pt x="32589" y="875"/>
                  <a:pt x="36733" y="118686"/>
                  <a:pt x="43506" y="118686"/>
                </a:cubicBezTo>
                <a:cubicBezTo>
                  <a:pt x="50278" y="118686"/>
                  <a:pt x="59601" y="218"/>
                  <a:pt x="65976" y="437"/>
                </a:cubicBezTo>
                <a:cubicBezTo>
                  <a:pt x="72350" y="656"/>
                  <a:pt x="75298" y="120000"/>
                  <a:pt x="81753" y="120000"/>
                </a:cubicBezTo>
                <a:cubicBezTo>
                  <a:pt x="88207" y="120000"/>
                  <a:pt x="98326" y="437"/>
                  <a:pt x="104701" y="437"/>
                </a:cubicBezTo>
                <a:cubicBezTo>
                  <a:pt x="111075" y="437"/>
                  <a:pt x="115537" y="60218"/>
                  <a:pt x="120000" y="120000"/>
                </a:cubicBezTo>
              </a:path>
            </a:pathLst>
          </a:custGeom>
          <a:noFill/>
          <a:ln cap="flat" cmpd="sng" w="19050">
            <a:solidFill>
              <a:srgbClr val="0070C0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rotWithShape="0" algn="ctr" dir="5400000" dist="12700">
              <a:srgbClr val="000000">
                <a:alpha val="49803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WHAT DOES THIS HAVE TO DO WITH ANYTHING?!!!!</a:t>
            </a: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2209800" y="2123089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Questrial"/>
              <a:buChar char=" "/>
            </a:pPr>
            <a:r>
              <a:rPr b="0" i="0" lang="en-US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How can we tell that the universe is expanding?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Questrial"/>
              <a:buChar char=" "/>
            </a:pPr>
            <a:r>
              <a:rPr b="0" i="0" lang="en-US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How can we tell stars are moving away from us?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Questrial"/>
              <a:buChar char=" "/>
            </a:pPr>
            <a:r>
              <a:rPr b="0" i="0" lang="en-US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EASY…by their </a:t>
            </a:r>
            <a:r>
              <a:rPr b="0" i="0" lang="en-US" sz="3600" u="none" cap="none" strike="noStrike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C</a:t>
            </a:r>
            <a:r>
              <a:rPr b="0" i="0" lang="en-US" sz="3600" u="none" cap="none" strike="noStrike">
                <a:solidFill>
                  <a:srgbClr val="FF9900"/>
                </a:solidFill>
                <a:latin typeface="Questrial"/>
                <a:ea typeface="Questrial"/>
                <a:cs typeface="Questrial"/>
                <a:sym typeface="Questrial"/>
              </a:rPr>
              <a:t>O</a:t>
            </a:r>
            <a:r>
              <a:rPr b="0" i="0" lang="en-US" sz="3600" u="none" cap="none" strike="noStrike">
                <a:solidFill>
                  <a:srgbClr val="FFFF00"/>
                </a:solidFill>
                <a:latin typeface="Questrial"/>
                <a:ea typeface="Questrial"/>
                <a:cs typeface="Questrial"/>
                <a:sym typeface="Questrial"/>
              </a:rPr>
              <a:t>L</a:t>
            </a:r>
            <a:r>
              <a:rPr b="0" i="0" lang="en-US" sz="3600" u="none" cap="none" strike="noStrike">
                <a:solidFill>
                  <a:srgbClr val="00B050"/>
                </a:solidFill>
                <a:latin typeface="Questrial"/>
                <a:ea typeface="Questrial"/>
                <a:cs typeface="Questrial"/>
                <a:sym typeface="Questrial"/>
              </a:rPr>
              <a:t>O</a:t>
            </a:r>
            <a:r>
              <a:rPr b="0" i="0" lang="en-US" sz="3600" u="none" cap="none" strike="noStrike">
                <a:solidFill>
                  <a:srgbClr val="0070C0"/>
                </a:solidFill>
                <a:latin typeface="Questrial"/>
                <a:ea typeface="Questrial"/>
                <a:cs typeface="Questrial"/>
                <a:sym typeface="Questrial"/>
              </a:rPr>
              <a:t>R</a:t>
            </a:r>
            <a:r>
              <a:rPr b="0" i="0" lang="en-US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/>
        </p:nvSpPr>
        <p:spPr>
          <a:xfrm>
            <a:off x="933450" y="1219200"/>
            <a:ext cx="105537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An increase in frequency is called a </a:t>
            </a:r>
            <a:r>
              <a:rPr b="1" lang="en-US" sz="3600" u="sng">
                <a:solidFill>
                  <a:srgbClr val="4DA3D8"/>
                </a:solidFill>
                <a:latin typeface="Questrial"/>
                <a:ea typeface="Questrial"/>
                <a:cs typeface="Questrial"/>
                <a:sym typeface="Questrial"/>
              </a:rPr>
              <a:t>blue shift</a:t>
            </a: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because blue light has a </a:t>
            </a:r>
            <a:r>
              <a:rPr b="1" lang="en-US" sz="3600" u="sng">
                <a:solidFill>
                  <a:srgbClr val="4DA3D8"/>
                </a:solidFill>
                <a:latin typeface="Questrial"/>
                <a:ea typeface="Questrial"/>
                <a:cs typeface="Questrial"/>
                <a:sym typeface="Questrial"/>
              </a:rPr>
              <a:t>short</a:t>
            </a:r>
            <a:r>
              <a:rPr b="1" lang="en-US" sz="360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wavelength.</a:t>
            </a:r>
          </a:p>
        </p:txBody>
      </p:sp>
      <p:pic>
        <p:nvPicPr>
          <p:cNvPr descr="redshift" id="212" name="Shape 2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0" y="228600"/>
            <a:ext cx="4560570" cy="9794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yorku.ca/ns1745b/fig9-dopshift.jpg" id="213" name="Shape 213"/>
          <p:cNvPicPr preferRelativeResize="0"/>
          <p:nvPr/>
        </p:nvPicPr>
        <p:blipFill rotWithShape="1">
          <a:blip r:embed="rId4">
            <a:alphaModFix/>
          </a:blip>
          <a:srcRect b="70064" l="0" r="0" t="0"/>
          <a:stretch/>
        </p:blipFill>
        <p:spPr>
          <a:xfrm>
            <a:off x="1774169" y="2914105"/>
            <a:ext cx="8578566" cy="1085391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pic>
      <p:pic>
        <p:nvPicPr>
          <p:cNvPr descr="http://www.yorku.ca/ns1745b/fig9-dopshift.jpg" id="214" name="Shape 214"/>
          <p:cNvPicPr preferRelativeResize="0"/>
          <p:nvPr/>
        </p:nvPicPr>
        <p:blipFill rotWithShape="1">
          <a:blip r:embed="rId4">
            <a:alphaModFix/>
          </a:blip>
          <a:srcRect b="0" l="0" r="0" t="64581"/>
          <a:stretch/>
        </p:blipFill>
        <p:spPr>
          <a:xfrm>
            <a:off x="1774169" y="4495077"/>
            <a:ext cx="8578566" cy="128414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/>
        </p:nvSpPr>
        <p:spPr>
          <a:xfrm>
            <a:off x="933450" y="1219200"/>
            <a:ext cx="105537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 decrease in frequency is called a </a:t>
            </a:r>
            <a:r>
              <a:rPr b="1" lang="en-US" sz="3600" u="sng">
                <a:solidFill>
                  <a:srgbClr val="D96976"/>
                </a:solidFill>
                <a:latin typeface="Questrial"/>
                <a:ea typeface="Questrial"/>
                <a:cs typeface="Questrial"/>
                <a:sym typeface="Questrial"/>
              </a:rPr>
              <a:t>red shift</a:t>
            </a:r>
            <a:r>
              <a:rPr lang="en-US" sz="3600">
                <a:solidFill>
                  <a:srgbClr val="D96976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because red light has a </a:t>
            </a:r>
            <a:r>
              <a:rPr b="1" lang="en-US" sz="3600">
                <a:solidFill>
                  <a:srgbClr val="D96976"/>
                </a:solidFill>
                <a:latin typeface="Questrial"/>
                <a:ea typeface="Questrial"/>
                <a:cs typeface="Questrial"/>
                <a:sym typeface="Questrial"/>
              </a:rPr>
              <a:t>long</a:t>
            </a: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wavelength.</a:t>
            </a:r>
          </a:p>
        </p:txBody>
      </p:sp>
      <p:pic>
        <p:nvPicPr>
          <p:cNvPr descr="redshift" id="220" name="Shape 2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0" y="228600"/>
            <a:ext cx="4560570" cy="9794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yorku.ca/ns1745b/fig9-dopshift.jpg" id="221" name="Shape 221"/>
          <p:cNvPicPr preferRelativeResize="0"/>
          <p:nvPr/>
        </p:nvPicPr>
        <p:blipFill rotWithShape="1">
          <a:blip r:embed="rId4">
            <a:alphaModFix/>
          </a:blip>
          <a:srcRect b="70064" l="0" r="0" t="0"/>
          <a:stretch/>
        </p:blipFill>
        <p:spPr>
          <a:xfrm>
            <a:off x="1774169" y="2914105"/>
            <a:ext cx="8578566" cy="1085391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pic>
      <p:pic>
        <p:nvPicPr>
          <p:cNvPr descr="http://www.yorku.ca/ns1745b/fig9-dopshift.jpg" id="222" name="Shape 222"/>
          <p:cNvPicPr preferRelativeResize="0"/>
          <p:nvPr/>
        </p:nvPicPr>
        <p:blipFill rotWithShape="1">
          <a:blip r:embed="rId4">
            <a:alphaModFix/>
          </a:blip>
          <a:srcRect b="34347" l="0" r="0" t="26807"/>
          <a:stretch/>
        </p:blipFill>
        <p:spPr>
          <a:xfrm>
            <a:off x="1767326" y="4495077"/>
            <a:ext cx="8578566" cy="1408395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idx="2" type="body"/>
          </p:nvPr>
        </p:nvSpPr>
        <p:spPr>
          <a:xfrm>
            <a:off x="1024126" y="1846750"/>
            <a:ext cx="6185100" cy="32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n-US" sz="35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When elements burn they </a:t>
            </a:r>
            <a:r>
              <a:rPr b="0" i="0" lang="en-US" sz="3500" u="sng" cap="none" strike="noStrike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DO NOT</a:t>
            </a:r>
            <a:r>
              <a:rPr b="0" i="0" lang="en-US" sz="35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give off every color of light! </a:t>
            </a:r>
          </a:p>
          <a:p>
            <a:pPr indent="-342900" lvl="0" marL="342900" marR="0" rtl="0" algn="l">
              <a:lnSpc>
                <a:spcPct val="108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n-US" sz="35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They give off specific wavelengths of light that scientists can see with a </a:t>
            </a:r>
            <a:r>
              <a:rPr b="0" i="0" lang="en-US" sz="3500" u="none" cap="none" strike="noStrike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S</a:t>
            </a:r>
            <a:r>
              <a:rPr b="0" i="0" lang="en-US" sz="3500" u="none" cap="none" strike="noStrike">
                <a:solidFill>
                  <a:srgbClr val="FA8606"/>
                </a:solidFill>
                <a:latin typeface="Questrial"/>
                <a:ea typeface="Questrial"/>
                <a:cs typeface="Questrial"/>
                <a:sym typeface="Questrial"/>
              </a:rPr>
              <a:t>P</a:t>
            </a:r>
            <a:r>
              <a:rPr b="0" i="0" lang="en-US" sz="3500" u="none" cap="none" strike="noStrike">
                <a:solidFill>
                  <a:srgbClr val="FFFF00"/>
                </a:solidFill>
                <a:latin typeface="Questrial"/>
                <a:ea typeface="Questrial"/>
                <a:cs typeface="Questrial"/>
                <a:sym typeface="Questrial"/>
              </a:rPr>
              <a:t>E</a:t>
            </a:r>
            <a:r>
              <a:rPr b="0" i="0" lang="en-US" sz="3500" u="none" cap="none" strike="noStrike">
                <a:solidFill>
                  <a:srgbClr val="92D050"/>
                </a:solidFill>
                <a:latin typeface="Questrial"/>
                <a:ea typeface="Questrial"/>
                <a:cs typeface="Questrial"/>
                <a:sym typeface="Questrial"/>
              </a:rPr>
              <a:t>C</a:t>
            </a:r>
            <a:r>
              <a:rPr b="0" i="0" lang="en-US" sz="3500" u="none" cap="none" strike="noStrike">
                <a:solidFill>
                  <a:srgbClr val="00B0F0"/>
                </a:solidFill>
                <a:latin typeface="Questrial"/>
                <a:ea typeface="Questrial"/>
                <a:cs typeface="Questrial"/>
                <a:sym typeface="Questrial"/>
              </a:rPr>
              <a:t>T</a:t>
            </a:r>
            <a:r>
              <a:rPr b="0" i="0" lang="en-US" sz="3500" u="none" cap="none" strike="noStrike">
                <a:solidFill>
                  <a:srgbClr val="7030A0"/>
                </a:solidFill>
                <a:latin typeface="Questrial"/>
                <a:ea typeface="Questrial"/>
                <a:cs typeface="Questrial"/>
                <a:sym typeface="Questrial"/>
              </a:rPr>
              <a:t>R</a:t>
            </a:r>
            <a:r>
              <a:rPr b="0" i="0" lang="en-US" sz="3500" u="none" cap="none" strike="noStrike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O</a:t>
            </a:r>
            <a:r>
              <a:rPr b="0" i="0" lang="en-US" sz="3500" u="none" cap="none" strike="noStrike">
                <a:solidFill>
                  <a:srgbClr val="FA8606"/>
                </a:solidFill>
                <a:latin typeface="Questrial"/>
                <a:ea typeface="Questrial"/>
                <a:cs typeface="Questrial"/>
                <a:sym typeface="Questrial"/>
              </a:rPr>
              <a:t>S</a:t>
            </a:r>
            <a:r>
              <a:rPr b="0" i="0" lang="en-US" sz="3500" u="none" cap="none" strike="noStrike">
                <a:solidFill>
                  <a:srgbClr val="FFFF00"/>
                </a:solidFill>
                <a:latin typeface="Questrial"/>
                <a:ea typeface="Questrial"/>
                <a:cs typeface="Questrial"/>
                <a:sym typeface="Questrial"/>
              </a:rPr>
              <a:t>C</a:t>
            </a:r>
            <a:r>
              <a:rPr b="0" i="0" lang="en-US" sz="3500" u="none" cap="none" strike="noStrike">
                <a:solidFill>
                  <a:srgbClr val="92D050"/>
                </a:solidFill>
                <a:latin typeface="Questrial"/>
                <a:ea typeface="Questrial"/>
                <a:cs typeface="Questrial"/>
                <a:sym typeface="Questrial"/>
              </a:rPr>
              <a:t>O</a:t>
            </a:r>
            <a:r>
              <a:rPr b="0" i="0" lang="en-US" sz="3500" u="none" cap="none" strike="noStrike">
                <a:solidFill>
                  <a:srgbClr val="00B0F0"/>
                </a:solidFill>
                <a:latin typeface="Questrial"/>
                <a:ea typeface="Questrial"/>
                <a:cs typeface="Questrial"/>
                <a:sym typeface="Questrial"/>
              </a:rPr>
              <a:t>P</a:t>
            </a:r>
            <a:r>
              <a:rPr b="0" i="0" lang="en-US" sz="3500" u="none" cap="none" strike="noStrike">
                <a:solidFill>
                  <a:srgbClr val="7030A0"/>
                </a:solidFill>
                <a:latin typeface="Questrial"/>
                <a:ea typeface="Questrial"/>
                <a:cs typeface="Questrial"/>
                <a:sym typeface="Questrial"/>
              </a:rPr>
              <a:t>E</a:t>
            </a:r>
          </a:p>
          <a:p>
            <a:pPr indent="0" lvl="0" marL="0" marR="0" rtl="0" algn="l">
              <a:lnSpc>
                <a:spcPct val="108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Quest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descr="http://wps.prenhall.com/wps/media/objects/610/625137/Chaisson/CH.00.002/IMAGES/AAAKKHV0.jpg" id="228" name="Shape 2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10674" y="1846751"/>
            <a:ext cx="4982775" cy="2664559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Shape 229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1000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RED AND BLUE SHIFT</a:t>
            </a:r>
          </a:p>
        </p:txBody>
      </p:sp>
      <p:sp>
        <p:nvSpPr>
          <p:cNvPr id="230" name="Shape 230"/>
          <p:cNvSpPr txBox="1"/>
          <p:nvPr>
            <p:ph type="title"/>
          </p:nvPr>
        </p:nvSpPr>
        <p:spPr>
          <a:xfrm>
            <a:off x="1024128" y="471509"/>
            <a:ext cx="438912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b="0" i="0" lang="en-US" sz="54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ELEMENTS BURN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type="title"/>
          </p:nvPr>
        </p:nvSpPr>
        <p:spPr>
          <a:xfrm>
            <a:off x="1024128" y="471509"/>
            <a:ext cx="438912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b="0" i="0" lang="en-US" sz="54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HYDROGEN</a:t>
            </a:r>
          </a:p>
        </p:txBody>
      </p:sp>
      <p:pic>
        <p:nvPicPr>
          <p:cNvPr descr="Hydrogen.jpg" id="236" name="Shape 23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76800" y="609600"/>
            <a:ext cx="5562600" cy="5715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Shape 237"/>
          <p:cNvSpPr txBox="1"/>
          <p:nvPr>
            <p:ph idx="2" type="body"/>
          </p:nvPr>
        </p:nvSpPr>
        <p:spPr>
          <a:xfrm>
            <a:off x="1714531" y="1589422"/>
            <a:ext cx="3008313" cy="4870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Questrial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When hydrogen burns it gives off </a:t>
            </a:r>
            <a:r>
              <a:rPr b="0" i="0" lang="en-US" sz="2400" u="sng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FOUR</a:t>
            </a:r>
            <a:r>
              <a:rPr b="0" i="0" lang="en-US" sz="2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wavelengths of light.</a:t>
            </a:r>
          </a:p>
          <a:p>
            <a:pPr indent="0" lvl="0" marL="0" marR="0" rtl="0" algn="ctr">
              <a:lnSpc>
                <a:spcPct val="108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Questrial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(Hydrogen Lamp)</a:t>
            </a:r>
          </a:p>
          <a:p>
            <a:pPr indent="0" lvl="0" marL="0" marR="0" rtl="0" algn="ctr">
              <a:lnSpc>
                <a:spcPct val="108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Quest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ctr">
              <a:lnSpc>
                <a:spcPct val="108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Questrial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This is what burning hydrogen looks like through a SPECTROSCOPE. We call this the hydrogen spectrum.</a:t>
            </a:r>
          </a:p>
          <a:p>
            <a:pPr indent="0" lvl="0" marL="0" marR="0" rtl="0" algn="ctr">
              <a:lnSpc>
                <a:spcPct val="108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Quest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238" name="Shape 238"/>
          <p:cNvCxnSpPr/>
          <p:nvPr/>
        </p:nvCxnSpPr>
        <p:spPr>
          <a:xfrm flipH="1" rot="10800000">
            <a:off x="4572000" y="2667000"/>
            <a:ext cx="1066800" cy="15240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med" w="med" type="none"/>
            <a:tailEnd len="lg" w="lg" type="stealth"/>
          </a:ln>
          <a:effectLst>
            <a:outerShdw blurRad="50800" rotWithShape="0" algn="ctr" dir="5400000" dist="12700">
              <a:srgbClr val="000000">
                <a:alpha val="49803"/>
              </a:srgbClr>
            </a:outerShdw>
          </a:effectLst>
        </p:spPr>
      </p:cxnSp>
      <p:cxnSp>
        <p:nvCxnSpPr>
          <p:cNvPr id="239" name="Shape 239"/>
          <p:cNvCxnSpPr/>
          <p:nvPr/>
        </p:nvCxnSpPr>
        <p:spPr>
          <a:xfrm>
            <a:off x="4343400" y="4343400"/>
            <a:ext cx="914400" cy="45720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med" w="med" type="none"/>
            <a:tailEnd len="lg" w="lg" type="stealth"/>
          </a:ln>
          <a:effectLst>
            <a:outerShdw blurRad="50800" rotWithShape="0" algn="ctr" dir="5400000" dist="12700">
              <a:srgbClr val="000000">
                <a:alpha val="49803"/>
              </a:srgbClr>
            </a:outerShdw>
          </a:effectLst>
        </p:spPr>
      </p:cxnSp>
      <p:sp>
        <p:nvSpPr>
          <p:cNvPr id="240" name="Shape 240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1000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RED AND BLUE SHIFT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idx="1" type="body"/>
          </p:nvPr>
        </p:nvSpPr>
        <p:spPr>
          <a:xfrm>
            <a:off x="860612" y="642897"/>
            <a:ext cx="10811435" cy="20106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Quest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REMEMBER: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Quest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LIGHT WAVES traveling TOWARD you have a </a:t>
            </a:r>
            <a:r>
              <a:rPr b="0" i="0" lang="en-US" sz="3200" u="sng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higher</a:t>
            </a:r>
            <a:r>
              <a:rPr b="0" i="0" lang="en-US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frequency and wavelength than light waves traveling AWAY from you.</a:t>
            </a:r>
          </a:p>
          <a:p>
            <a:pPr indent="-91440" lvl="0" marL="91440" marR="0" rt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Questrial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91440" lvl="0" marL="91440" marR="0" rt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Questrial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Questrial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7" name="Shape 247"/>
          <p:cNvSpPr/>
          <p:nvPr/>
        </p:nvSpPr>
        <p:spPr>
          <a:xfrm>
            <a:off x="7239001" y="3177988"/>
            <a:ext cx="2209800" cy="2268072"/>
          </a:xfrm>
          <a:prstGeom prst="ellipse">
            <a:avLst/>
          </a:prstGeom>
          <a:noFill/>
          <a:ln cap="flat" cmpd="sng" w="158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8" name="Shape 248"/>
          <p:cNvSpPr/>
          <p:nvPr/>
        </p:nvSpPr>
        <p:spPr>
          <a:xfrm>
            <a:off x="7132320" y="2828364"/>
            <a:ext cx="2773680" cy="2886636"/>
          </a:xfrm>
          <a:prstGeom prst="ellipse">
            <a:avLst/>
          </a:prstGeom>
          <a:noFill/>
          <a:ln cap="flat" cmpd="sng" w="158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9" name="Shape 249"/>
          <p:cNvSpPr/>
          <p:nvPr/>
        </p:nvSpPr>
        <p:spPr>
          <a:xfrm>
            <a:off x="7010400" y="2514600"/>
            <a:ext cx="3657600" cy="3505200"/>
          </a:xfrm>
          <a:prstGeom prst="ellipse">
            <a:avLst/>
          </a:prstGeom>
          <a:noFill/>
          <a:ln cap="flat" cmpd="sng" w="158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descr="C:\Users\Skipper Coates\Pictures\Microsoft Clip Organizer\j0439222.png" id="250" name="Shape 2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15200" y="3429000"/>
            <a:ext cx="1796138" cy="1781209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Shape 251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1000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RED AND BLUE SHIFT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WHEN A WAVE OF LIGHT THAT IS GREEN BECOMES SQUISHED…</a:t>
            </a:r>
          </a:p>
        </p:txBody>
      </p:sp>
      <p:sp>
        <p:nvSpPr>
          <p:cNvPr id="257" name="Shape 257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1000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RED AND BLUE SHIFT</a:t>
            </a:r>
          </a:p>
        </p:txBody>
      </p:sp>
      <p:sp>
        <p:nvSpPr>
          <p:cNvPr id="258" name="Shape 258"/>
          <p:cNvSpPr/>
          <p:nvPr/>
        </p:nvSpPr>
        <p:spPr>
          <a:xfrm>
            <a:off x="5727700" y="1828800"/>
            <a:ext cx="4940300" cy="3302000"/>
          </a:xfrm>
          <a:custGeom>
            <a:pathLst>
              <a:path extrusionOk="0" h="120000" w="120000">
                <a:moveTo>
                  <a:pt x="0" y="58384"/>
                </a:moveTo>
                <a:cubicBezTo>
                  <a:pt x="7995" y="33269"/>
                  <a:pt x="15991" y="8153"/>
                  <a:pt x="23319" y="8076"/>
                </a:cubicBezTo>
                <a:cubicBezTo>
                  <a:pt x="30647" y="7999"/>
                  <a:pt x="37287" y="39307"/>
                  <a:pt x="43967" y="57923"/>
                </a:cubicBezTo>
                <a:cubicBezTo>
                  <a:pt x="50647" y="76538"/>
                  <a:pt x="57489" y="119538"/>
                  <a:pt x="63400" y="119769"/>
                </a:cubicBezTo>
                <a:cubicBezTo>
                  <a:pt x="69311" y="119999"/>
                  <a:pt x="73441" y="79230"/>
                  <a:pt x="79433" y="59307"/>
                </a:cubicBezTo>
                <a:cubicBezTo>
                  <a:pt x="85425" y="39384"/>
                  <a:pt x="92591" y="461"/>
                  <a:pt x="99352" y="230"/>
                </a:cubicBezTo>
                <a:cubicBezTo>
                  <a:pt x="106113" y="0"/>
                  <a:pt x="113056" y="28961"/>
                  <a:pt x="120000" y="57923"/>
                </a:cubicBezTo>
              </a:path>
            </a:pathLst>
          </a:custGeom>
          <a:noFill/>
          <a:ln cap="flat" cmpd="sng" w="57150">
            <a:solidFill>
              <a:srgbClr val="025E1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9" name="Shape 259"/>
          <p:cNvSpPr/>
          <p:nvPr/>
        </p:nvSpPr>
        <p:spPr>
          <a:xfrm rot="10800000">
            <a:off x="838200" y="1676400"/>
            <a:ext cx="4940300" cy="3302000"/>
          </a:xfrm>
          <a:custGeom>
            <a:pathLst>
              <a:path extrusionOk="0" h="120000" w="120000">
                <a:moveTo>
                  <a:pt x="0" y="58384"/>
                </a:moveTo>
                <a:cubicBezTo>
                  <a:pt x="7995" y="33269"/>
                  <a:pt x="15991" y="8153"/>
                  <a:pt x="23319" y="8076"/>
                </a:cubicBezTo>
                <a:cubicBezTo>
                  <a:pt x="30647" y="7999"/>
                  <a:pt x="37287" y="39307"/>
                  <a:pt x="43967" y="57923"/>
                </a:cubicBezTo>
                <a:cubicBezTo>
                  <a:pt x="50647" y="76538"/>
                  <a:pt x="57489" y="119538"/>
                  <a:pt x="63400" y="119769"/>
                </a:cubicBezTo>
                <a:cubicBezTo>
                  <a:pt x="69311" y="119999"/>
                  <a:pt x="73441" y="79230"/>
                  <a:pt x="79433" y="59307"/>
                </a:cubicBezTo>
                <a:cubicBezTo>
                  <a:pt x="85425" y="39384"/>
                  <a:pt x="92591" y="461"/>
                  <a:pt x="99352" y="230"/>
                </a:cubicBezTo>
                <a:cubicBezTo>
                  <a:pt x="106113" y="0"/>
                  <a:pt x="113056" y="28961"/>
                  <a:pt x="120000" y="57923"/>
                </a:cubicBezTo>
              </a:path>
            </a:pathLst>
          </a:custGeom>
          <a:noFill/>
          <a:ln cap="flat" cmpd="sng" w="57150">
            <a:solidFill>
              <a:srgbClr val="025E1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60" name="Shape 260"/>
          <p:cNvSpPr/>
          <p:nvPr/>
        </p:nvSpPr>
        <p:spPr>
          <a:xfrm rot="10800000">
            <a:off x="1752600" y="1676400"/>
            <a:ext cx="4025900" cy="3302000"/>
          </a:xfrm>
          <a:custGeom>
            <a:pathLst>
              <a:path extrusionOk="0" h="120000" w="120000">
                <a:moveTo>
                  <a:pt x="0" y="58384"/>
                </a:moveTo>
                <a:cubicBezTo>
                  <a:pt x="7995" y="33269"/>
                  <a:pt x="15991" y="8153"/>
                  <a:pt x="23319" y="8076"/>
                </a:cubicBezTo>
                <a:cubicBezTo>
                  <a:pt x="30647" y="7999"/>
                  <a:pt x="37287" y="39307"/>
                  <a:pt x="43967" y="57923"/>
                </a:cubicBezTo>
                <a:cubicBezTo>
                  <a:pt x="50647" y="76538"/>
                  <a:pt x="57489" y="119538"/>
                  <a:pt x="63400" y="119769"/>
                </a:cubicBezTo>
                <a:cubicBezTo>
                  <a:pt x="69311" y="119999"/>
                  <a:pt x="73441" y="79230"/>
                  <a:pt x="79433" y="59307"/>
                </a:cubicBezTo>
                <a:cubicBezTo>
                  <a:pt x="85425" y="39384"/>
                  <a:pt x="92591" y="461"/>
                  <a:pt x="99352" y="230"/>
                </a:cubicBezTo>
                <a:cubicBezTo>
                  <a:pt x="106113" y="0"/>
                  <a:pt x="113056" y="28961"/>
                  <a:pt x="120000" y="57923"/>
                </a:cubicBezTo>
              </a:path>
            </a:pathLst>
          </a:custGeom>
          <a:noFill/>
          <a:ln cap="flat" cmpd="sng" w="57150">
            <a:solidFill>
              <a:srgbClr val="014F5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61" name="Shape 261"/>
          <p:cNvSpPr/>
          <p:nvPr/>
        </p:nvSpPr>
        <p:spPr>
          <a:xfrm>
            <a:off x="5727700" y="1828800"/>
            <a:ext cx="4025900" cy="3302000"/>
          </a:xfrm>
          <a:custGeom>
            <a:pathLst>
              <a:path extrusionOk="0" h="120000" w="120000">
                <a:moveTo>
                  <a:pt x="0" y="58384"/>
                </a:moveTo>
                <a:cubicBezTo>
                  <a:pt x="7995" y="33269"/>
                  <a:pt x="15991" y="8153"/>
                  <a:pt x="23319" y="8076"/>
                </a:cubicBezTo>
                <a:cubicBezTo>
                  <a:pt x="30647" y="7999"/>
                  <a:pt x="37287" y="39307"/>
                  <a:pt x="43967" y="57923"/>
                </a:cubicBezTo>
                <a:cubicBezTo>
                  <a:pt x="50647" y="76538"/>
                  <a:pt x="57489" y="119538"/>
                  <a:pt x="63400" y="119769"/>
                </a:cubicBezTo>
                <a:cubicBezTo>
                  <a:pt x="69311" y="119999"/>
                  <a:pt x="73441" y="79230"/>
                  <a:pt x="79433" y="59307"/>
                </a:cubicBezTo>
                <a:cubicBezTo>
                  <a:pt x="85425" y="39384"/>
                  <a:pt x="92591" y="461"/>
                  <a:pt x="99352" y="230"/>
                </a:cubicBezTo>
                <a:cubicBezTo>
                  <a:pt x="106113" y="0"/>
                  <a:pt x="113056" y="28961"/>
                  <a:pt x="120000" y="57923"/>
                </a:cubicBezTo>
              </a:path>
            </a:pathLst>
          </a:custGeom>
          <a:noFill/>
          <a:ln cap="flat" cmpd="sng" w="57150">
            <a:solidFill>
              <a:srgbClr val="014F5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62" name="Shape 262"/>
          <p:cNvSpPr txBox="1"/>
          <p:nvPr/>
        </p:nvSpPr>
        <p:spPr>
          <a:xfrm>
            <a:off x="2286000" y="4800600"/>
            <a:ext cx="7772400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The FREQUENCY of the wave changes (the WAVELENGTH changes) and the light becomes blue!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type="title"/>
          </p:nvPr>
        </p:nvSpPr>
        <p:spPr>
          <a:xfrm>
            <a:off x="1981200" y="274638"/>
            <a:ext cx="8229600" cy="1249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HOW DO YOU KNOW LIGHT IS TRAVELING TOWARD YOU?</a:t>
            </a:r>
          </a:p>
        </p:txBody>
      </p:sp>
      <p:sp>
        <p:nvSpPr>
          <p:cNvPr id="268" name="Shape 268"/>
          <p:cNvSpPr txBox="1"/>
          <p:nvPr>
            <p:ph idx="1" type="body"/>
          </p:nvPr>
        </p:nvSpPr>
        <p:spPr>
          <a:xfrm>
            <a:off x="1524000" y="1712167"/>
            <a:ext cx="335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Questrial"/>
              <a:buChar char=" "/>
            </a:pPr>
            <a:r>
              <a:rPr b="0" i="0" lang="en-US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You use the SPECTROSCOPE!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Questrial"/>
              <a:buChar char=" "/>
            </a:pPr>
            <a:r>
              <a:rPr b="0" i="0" lang="en-US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Light traveling TOWARD you will have all the spectral lines shifted to the </a:t>
            </a:r>
            <a:r>
              <a:rPr b="1" i="0" lang="en-US" sz="2800" u="sng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blue end</a:t>
            </a:r>
            <a:r>
              <a:rPr b="0" i="0" lang="en-US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of the spectrum.</a:t>
            </a:r>
          </a:p>
        </p:txBody>
      </p:sp>
      <p:pic>
        <p:nvPicPr>
          <p:cNvPr descr="Shifted Hydrogen.bmp" id="269" name="Shape 269"/>
          <p:cNvPicPr preferRelativeResize="0"/>
          <p:nvPr/>
        </p:nvPicPr>
        <p:blipFill rotWithShape="1">
          <a:blip r:embed="rId3">
            <a:alphaModFix/>
          </a:blip>
          <a:srcRect b="62266" l="0" r="0" t="0"/>
          <a:stretch/>
        </p:blipFill>
        <p:spPr>
          <a:xfrm>
            <a:off x="4813239" y="1600200"/>
            <a:ext cx="5521248" cy="33774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ifted Hydrogen.bmp" id="270" name="Shape 270"/>
          <p:cNvPicPr preferRelativeResize="0"/>
          <p:nvPr/>
        </p:nvPicPr>
        <p:blipFill rotWithShape="1">
          <a:blip r:embed="rId3">
            <a:alphaModFix/>
          </a:blip>
          <a:srcRect b="0" l="0" r="0" t="67718"/>
          <a:stretch/>
        </p:blipFill>
        <p:spPr>
          <a:xfrm>
            <a:off x="4813241" y="3505201"/>
            <a:ext cx="5521247" cy="2889518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Shape 271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1000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RED AND BLUE SHIFT</a:t>
            </a:r>
          </a:p>
        </p:txBody>
      </p:sp>
      <p:pic>
        <p:nvPicPr>
          <p:cNvPr descr="Shifted Hydrogen.bmp" id="272" name="Shape 272"/>
          <p:cNvPicPr preferRelativeResize="0"/>
          <p:nvPr/>
        </p:nvPicPr>
        <p:blipFill rotWithShape="1">
          <a:blip r:embed="rId3">
            <a:alphaModFix/>
          </a:blip>
          <a:srcRect b="0" l="0" r="0" t="67718"/>
          <a:stretch/>
        </p:blipFill>
        <p:spPr>
          <a:xfrm>
            <a:off x="4800601" y="3505201"/>
            <a:ext cx="5521247" cy="2889518"/>
          </a:xfrm>
          <a:prstGeom prst="rect">
            <a:avLst/>
          </a:prstGeom>
          <a:noFill/>
          <a:ln>
            <a:noFill/>
          </a:ln>
        </p:spPr>
      </p:pic>
      <p:sp>
        <p:nvSpPr>
          <p:cNvPr id="273" name="Shape 273"/>
          <p:cNvSpPr/>
          <p:nvPr/>
        </p:nvSpPr>
        <p:spPr>
          <a:xfrm>
            <a:off x="4876800" y="4419600"/>
            <a:ext cx="5334000" cy="1447800"/>
          </a:xfrm>
          <a:prstGeom prst="rect">
            <a:avLst/>
          </a:prstGeom>
          <a:solidFill>
            <a:schemeClr val="dk1"/>
          </a:solidFill>
          <a:ln cap="flat" cmpd="sng" w="158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274" name="Shape 274"/>
          <p:cNvCxnSpPr/>
          <p:nvPr/>
        </p:nvCxnSpPr>
        <p:spPr>
          <a:xfrm rot="-5400000">
            <a:off x="4914106" y="5143500"/>
            <a:ext cx="1448594" cy="794"/>
          </a:xfrm>
          <a:prstGeom prst="straightConnector1">
            <a:avLst/>
          </a:prstGeom>
          <a:noFill/>
          <a:ln cap="flat" cmpd="sng" w="57150">
            <a:solidFill>
              <a:srgbClr val="FC431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5" name="Shape 275"/>
          <p:cNvCxnSpPr/>
          <p:nvPr/>
        </p:nvCxnSpPr>
        <p:spPr>
          <a:xfrm rot="-5400000">
            <a:off x="6819900" y="5143500"/>
            <a:ext cx="1448594" cy="794"/>
          </a:xfrm>
          <a:prstGeom prst="straightConnector1">
            <a:avLst/>
          </a:prstGeom>
          <a:noFill/>
          <a:ln cap="flat" cmpd="sng" w="57150">
            <a:solidFill>
              <a:srgbClr val="11BFA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6" name="Shape 276"/>
          <p:cNvCxnSpPr/>
          <p:nvPr/>
        </p:nvCxnSpPr>
        <p:spPr>
          <a:xfrm rot="-5400000">
            <a:off x="8648700" y="5143500"/>
            <a:ext cx="1448594" cy="794"/>
          </a:xfrm>
          <a:prstGeom prst="straightConnector1">
            <a:avLst/>
          </a:prstGeom>
          <a:noFill/>
          <a:ln cap="flat" cmpd="sng" w="57150">
            <a:solidFill>
              <a:srgbClr val="340A8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7" name="Shape 277"/>
          <p:cNvCxnSpPr/>
          <p:nvPr/>
        </p:nvCxnSpPr>
        <p:spPr>
          <a:xfrm rot="-5400000">
            <a:off x="9105105" y="5143500"/>
            <a:ext cx="1448594" cy="794"/>
          </a:xfrm>
          <a:prstGeom prst="straightConnector1">
            <a:avLst/>
          </a:prstGeom>
          <a:noFill/>
          <a:ln cap="flat" cmpd="sng" w="57150">
            <a:solidFill>
              <a:srgbClr val="1A063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8" name="Shape 278"/>
          <p:cNvSpPr txBox="1"/>
          <p:nvPr/>
        </p:nvSpPr>
        <p:spPr>
          <a:xfrm>
            <a:off x="10378930" y="5151607"/>
            <a:ext cx="1433804" cy="461665"/>
          </a:xfrm>
          <a:prstGeom prst="rect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24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Blue End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3331810" y="5151608"/>
            <a:ext cx="1433804" cy="461665"/>
          </a:xfrm>
          <a:prstGeom prst="rect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24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Red End</a:t>
            </a:r>
          </a:p>
        </p:txBody>
      </p:sp>
      <p:grpSp>
        <p:nvGrpSpPr>
          <p:cNvPr id="280" name="Shape 280"/>
          <p:cNvGrpSpPr/>
          <p:nvPr/>
        </p:nvGrpSpPr>
        <p:grpSpPr>
          <a:xfrm>
            <a:off x="5430416" y="3504407"/>
            <a:ext cx="4405594" cy="943677"/>
            <a:chOff x="5430416" y="3504407"/>
            <a:chExt cx="4405594" cy="943677"/>
          </a:xfrm>
        </p:grpSpPr>
        <p:cxnSp>
          <p:nvCxnSpPr>
            <p:cNvPr id="281" name="Shape 281"/>
            <p:cNvCxnSpPr/>
            <p:nvPr/>
          </p:nvCxnSpPr>
          <p:spPr>
            <a:xfrm>
              <a:off x="5430416" y="3505201"/>
              <a:ext cx="207590" cy="914399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282" name="Shape 282"/>
            <p:cNvCxnSpPr/>
            <p:nvPr/>
          </p:nvCxnSpPr>
          <p:spPr>
            <a:xfrm>
              <a:off x="7353703" y="3504407"/>
              <a:ext cx="207590" cy="914399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283" name="Shape 283"/>
            <p:cNvCxnSpPr/>
            <p:nvPr/>
          </p:nvCxnSpPr>
          <p:spPr>
            <a:xfrm>
              <a:off x="9160334" y="3533685"/>
              <a:ext cx="207590" cy="914399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284" name="Shape 284"/>
            <p:cNvCxnSpPr/>
            <p:nvPr/>
          </p:nvCxnSpPr>
          <p:spPr>
            <a:xfrm>
              <a:off x="9628420" y="3504407"/>
              <a:ext cx="207590" cy="914399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lg" w="lg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THE DISTANCE OF GALAXIES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838200" y="1825625"/>
            <a:ext cx="10515600" cy="8453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Questrial"/>
              <a:buChar char=" "/>
            </a:pPr>
            <a:r>
              <a:rPr b="0" i="0" lang="en-US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How do we know galaxies are moving away from Earth?</a:t>
            </a:r>
          </a:p>
        </p:txBody>
      </p:sp>
      <p:sp>
        <p:nvSpPr>
          <p:cNvPr id="106" name="Shape 106"/>
          <p:cNvSpPr/>
          <p:nvPr/>
        </p:nvSpPr>
        <p:spPr>
          <a:xfrm>
            <a:off x="1076169" y="2967335"/>
            <a:ext cx="10039672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n-US" sz="9600" u="none" cap="none" strike="noStrike">
                <a:solidFill>
                  <a:srgbClr val="86C4E6"/>
                </a:solidFill>
                <a:latin typeface="Questrial"/>
                <a:ea typeface="Questrial"/>
                <a:cs typeface="Questrial"/>
                <a:sym typeface="Questrial"/>
              </a:rPr>
              <a:t>The Doppler Effect!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1981200" y="273050"/>
            <a:ext cx="82296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b="0" i="0" lang="en-US" sz="4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THE OPPOSITE IS TRUE FOR LIGHT TRAVELING AWAY FROM YOU…</a:t>
            </a:r>
          </a:p>
        </p:txBody>
      </p:sp>
      <p:pic>
        <p:nvPicPr>
          <p:cNvPr descr="Shifted Hydrogen.bmp" id="290" name="Shape 29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63138" l="0" r="0" t="0"/>
          <a:stretch/>
        </p:blipFill>
        <p:spPr>
          <a:xfrm>
            <a:off x="4800526" y="1905851"/>
            <a:ext cx="5372700" cy="2895600"/>
          </a:xfrm>
          <a:prstGeom prst="rect">
            <a:avLst/>
          </a:prstGeom>
          <a:noFill/>
          <a:ln>
            <a:noFill/>
          </a:ln>
        </p:spPr>
      </p:pic>
      <p:sp>
        <p:nvSpPr>
          <p:cNvPr id="291" name="Shape 291"/>
          <p:cNvSpPr txBox="1"/>
          <p:nvPr>
            <p:ph idx="2" type="body"/>
          </p:nvPr>
        </p:nvSpPr>
        <p:spPr>
          <a:xfrm>
            <a:off x="1524793" y="1435101"/>
            <a:ext cx="3165397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Questrial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Through the SPECTROSCOPE light traveling AWAY from you will have all the spectral lines shifted to the </a:t>
            </a:r>
            <a:r>
              <a:rPr b="1" i="0" lang="en-US" sz="2800" u="sng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red end</a:t>
            </a:r>
            <a:r>
              <a:rPr b="0" i="0" lang="en-US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of the spectrum.</a:t>
            </a:r>
          </a:p>
          <a:p>
            <a:pPr indent="0" lvl="0" marL="0" marR="0" rtl="0" algn="l">
              <a:lnSpc>
                <a:spcPct val="108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Quest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descr="Shifted Hydrogen.bmp" id="292" name="Shape 292"/>
          <p:cNvPicPr preferRelativeResize="0"/>
          <p:nvPr/>
        </p:nvPicPr>
        <p:blipFill rotWithShape="1">
          <a:blip r:embed="rId3">
            <a:alphaModFix/>
          </a:blip>
          <a:srcRect b="35892" l="0" r="0" t="37963"/>
          <a:stretch/>
        </p:blipFill>
        <p:spPr>
          <a:xfrm>
            <a:off x="4800600" y="3276600"/>
            <a:ext cx="5372712" cy="2661399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Shape 293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1000" cap="non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RED AND BLUE SHIFT</a:t>
            </a:r>
          </a:p>
        </p:txBody>
      </p:sp>
      <p:sp>
        <p:nvSpPr>
          <p:cNvPr id="294" name="Shape 294"/>
          <p:cNvSpPr/>
          <p:nvPr/>
        </p:nvSpPr>
        <p:spPr>
          <a:xfrm>
            <a:off x="4876800" y="4038600"/>
            <a:ext cx="5181600" cy="1676400"/>
          </a:xfrm>
          <a:prstGeom prst="rect">
            <a:avLst/>
          </a:prstGeom>
          <a:solidFill>
            <a:schemeClr val="dk1"/>
          </a:solidFill>
          <a:ln cap="flat" cmpd="sng" w="158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295" name="Shape 295"/>
          <p:cNvCxnSpPr/>
          <p:nvPr/>
        </p:nvCxnSpPr>
        <p:spPr>
          <a:xfrm rot="-5400000">
            <a:off x="4344194" y="4876800"/>
            <a:ext cx="1675606" cy="794"/>
          </a:xfrm>
          <a:prstGeom prst="straightConnector1">
            <a:avLst/>
          </a:prstGeom>
          <a:noFill/>
          <a:ln cap="flat" cmpd="sng" w="57150">
            <a:solidFill>
              <a:srgbClr val="A0110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6" name="Shape 296"/>
          <p:cNvCxnSpPr/>
          <p:nvPr/>
        </p:nvCxnSpPr>
        <p:spPr>
          <a:xfrm rot="-5400000">
            <a:off x="6172994" y="4876800"/>
            <a:ext cx="1675606" cy="794"/>
          </a:xfrm>
          <a:prstGeom prst="straightConnector1">
            <a:avLst/>
          </a:prstGeom>
          <a:noFill/>
          <a:ln cap="flat" cmpd="sng" w="57150">
            <a:solidFill>
              <a:srgbClr val="2AC91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7" name="Shape 297"/>
          <p:cNvCxnSpPr/>
          <p:nvPr/>
        </p:nvCxnSpPr>
        <p:spPr>
          <a:xfrm rot="-5400000">
            <a:off x="8001794" y="4876800"/>
            <a:ext cx="1675606" cy="794"/>
          </a:xfrm>
          <a:prstGeom prst="straightConnector1">
            <a:avLst/>
          </a:prstGeom>
          <a:noFill/>
          <a:ln cap="flat" cmpd="sng" w="57150">
            <a:solidFill>
              <a:srgbClr val="250FCB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8" name="Shape 298"/>
          <p:cNvCxnSpPr/>
          <p:nvPr/>
        </p:nvCxnSpPr>
        <p:spPr>
          <a:xfrm flipH="1" rot="5400000">
            <a:off x="8458203" y="4876800"/>
            <a:ext cx="1676399" cy="3"/>
          </a:xfrm>
          <a:prstGeom prst="straightConnector1">
            <a:avLst/>
          </a:prstGeom>
          <a:noFill/>
          <a:ln cap="flat" cmpd="sng" w="57150">
            <a:solidFill>
              <a:srgbClr val="5911E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9" name="Shape 299"/>
          <p:cNvSpPr txBox="1"/>
          <p:nvPr/>
        </p:nvSpPr>
        <p:spPr>
          <a:xfrm>
            <a:off x="10378930" y="5151607"/>
            <a:ext cx="1433804" cy="461665"/>
          </a:xfrm>
          <a:prstGeom prst="rect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24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Blue End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3164647" y="5151606"/>
            <a:ext cx="1433804" cy="461665"/>
          </a:xfrm>
          <a:prstGeom prst="rect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24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Red End</a:t>
            </a:r>
          </a:p>
        </p:txBody>
      </p:sp>
      <p:grpSp>
        <p:nvGrpSpPr>
          <p:cNvPr id="301" name="Shape 301"/>
          <p:cNvGrpSpPr/>
          <p:nvPr/>
        </p:nvGrpSpPr>
        <p:grpSpPr>
          <a:xfrm>
            <a:off x="5181600" y="3261828"/>
            <a:ext cx="4326295" cy="776772"/>
            <a:chOff x="5181600" y="3261828"/>
            <a:chExt cx="4326295" cy="776772"/>
          </a:xfrm>
        </p:grpSpPr>
        <p:cxnSp>
          <p:nvCxnSpPr>
            <p:cNvPr id="302" name="Shape 302"/>
            <p:cNvCxnSpPr/>
            <p:nvPr/>
          </p:nvCxnSpPr>
          <p:spPr>
            <a:xfrm flipH="1">
              <a:off x="5181600" y="3276600"/>
              <a:ext cx="211494" cy="762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303" name="Shape 303"/>
            <p:cNvCxnSpPr/>
            <p:nvPr/>
          </p:nvCxnSpPr>
          <p:spPr>
            <a:xfrm flipH="1">
              <a:off x="7027506" y="3276600"/>
              <a:ext cx="211494" cy="762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304" name="Shape 304"/>
            <p:cNvCxnSpPr/>
            <p:nvPr/>
          </p:nvCxnSpPr>
          <p:spPr>
            <a:xfrm flipH="1">
              <a:off x="8839200" y="3261828"/>
              <a:ext cx="211494" cy="762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305" name="Shape 305"/>
            <p:cNvCxnSpPr/>
            <p:nvPr/>
          </p:nvCxnSpPr>
          <p:spPr>
            <a:xfrm flipH="1">
              <a:off x="9296401" y="3261828"/>
              <a:ext cx="211494" cy="762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lg" w="lg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COLOR YOUR OWN BLUE AND REDSHIFT</a:t>
            </a:r>
          </a:p>
        </p:txBody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x="1024128" y="2285999"/>
            <a:ext cx="9720073" cy="11164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wrap="square" tIns="45700">
            <a:noAutofit/>
          </a:bodyPr>
          <a:lstStyle/>
          <a:p>
            <a:pPr indent="-91440" lvl="0" marL="9144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Questrial"/>
              <a:buChar char=" "/>
            </a:pPr>
            <a:r>
              <a:rPr b="0" i="0" lang="en-US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2. Color BLUESHIFTED hydrogen and helium lines </a:t>
            </a:r>
          </a:p>
          <a:p>
            <a:pPr indent="-91440" lvl="0" marL="91440" marR="0" rtl="0" algn="ctr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Questrial"/>
              <a:buChar char=" "/>
            </a:pPr>
            <a:r>
              <a:rPr b="0" i="0" lang="en-US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(the dotted lines show the original lines)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1440775" y="3599928"/>
            <a:ext cx="344614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Hydrogen Spectrum</a:t>
            </a:r>
          </a:p>
        </p:txBody>
      </p:sp>
      <p:grpSp>
        <p:nvGrpSpPr>
          <p:cNvPr id="313" name="Shape 313"/>
          <p:cNvGrpSpPr/>
          <p:nvPr/>
        </p:nvGrpSpPr>
        <p:grpSpPr>
          <a:xfrm>
            <a:off x="865996" y="4509570"/>
            <a:ext cx="4812909" cy="1169335"/>
            <a:chOff x="0" y="0"/>
            <a:chExt cx="5221705" cy="745958"/>
          </a:xfrm>
        </p:grpSpPr>
        <p:sp>
          <p:nvSpPr>
            <p:cNvPr id="314" name="Shape 314"/>
            <p:cNvSpPr/>
            <p:nvPr/>
          </p:nvSpPr>
          <p:spPr>
            <a:xfrm>
              <a:off x="0" y="0"/>
              <a:ext cx="5221705" cy="745958"/>
            </a:xfrm>
            <a:prstGeom prst="rect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cxnSp>
          <p:nvCxnSpPr>
            <p:cNvPr id="315" name="Shape 315"/>
            <p:cNvCxnSpPr/>
            <p:nvPr/>
          </p:nvCxnSpPr>
          <p:spPr>
            <a:xfrm>
              <a:off x="489097" y="0"/>
              <a:ext cx="0" cy="745490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316" name="Shape 316"/>
            <p:cNvCxnSpPr/>
            <p:nvPr/>
          </p:nvCxnSpPr>
          <p:spPr>
            <a:xfrm>
              <a:off x="2349795" y="0"/>
              <a:ext cx="0" cy="745490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317" name="Shape 317"/>
            <p:cNvCxnSpPr/>
            <p:nvPr/>
          </p:nvCxnSpPr>
          <p:spPr>
            <a:xfrm>
              <a:off x="4199860" y="0"/>
              <a:ext cx="0" cy="745490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318" name="Shape 318"/>
            <p:cNvCxnSpPr/>
            <p:nvPr/>
          </p:nvCxnSpPr>
          <p:spPr>
            <a:xfrm>
              <a:off x="4635795" y="0"/>
              <a:ext cx="0" cy="745490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19" name="Shape 319"/>
          <p:cNvGrpSpPr/>
          <p:nvPr/>
        </p:nvGrpSpPr>
        <p:grpSpPr>
          <a:xfrm>
            <a:off x="1702569" y="4471422"/>
            <a:ext cx="3647475" cy="1166646"/>
            <a:chOff x="6122352" y="7100570"/>
            <a:chExt cx="2127250" cy="488315"/>
          </a:xfrm>
        </p:grpSpPr>
        <p:cxnSp>
          <p:nvCxnSpPr>
            <p:cNvPr id="320" name="Shape 320"/>
            <p:cNvCxnSpPr/>
            <p:nvPr/>
          </p:nvCxnSpPr>
          <p:spPr>
            <a:xfrm>
              <a:off x="6122352" y="7100570"/>
              <a:ext cx="0" cy="488315"/>
            </a:xfrm>
            <a:prstGeom prst="straightConnector1">
              <a:avLst/>
            </a:prstGeom>
            <a:noFill/>
            <a:ln cap="flat" cmpd="sng" w="76200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21" name="Shape 321"/>
            <p:cNvCxnSpPr/>
            <p:nvPr/>
          </p:nvCxnSpPr>
          <p:spPr>
            <a:xfrm>
              <a:off x="7076757" y="7100570"/>
              <a:ext cx="0" cy="488315"/>
            </a:xfrm>
            <a:prstGeom prst="straightConnector1">
              <a:avLst/>
            </a:prstGeom>
            <a:noFill/>
            <a:ln cap="flat" cmpd="sng" w="76200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22" name="Shape 322"/>
            <p:cNvCxnSpPr/>
            <p:nvPr/>
          </p:nvCxnSpPr>
          <p:spPr>
            <a:xfrm>
              <a:off x="8026082" y="7100570"/>
              <a:ext cx="0" cy="488315"/>
            </a:xfrm>
            <a:prstGeom prst="straightConnector1">
              <a:avLst/>
            </a:prstGeom>
            <a:noFill/>
            <a:ln cap="flat" cmpd="sng" w="76200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23" name="Shape 323"/>
            <p:cNvCxnSpPr/>
            <p:nvPr/>
          </p:nvCxnSpPr>
          <p:spPr>
            <a:xfrm>
              <a:off x="8249602" y="7100570"/>
              <a:ext cx="0" cy="488315"/>
            </a:xfrm>
            <a:prstGeom prst="straightConnector1">
              <a:avLst/>
            </a:prstGeom>
            <a:noFill/>
            <a:ln cap="flat" cmpd="sng" w="76200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24" name="Shape 324"/>
          <p:cNvGrpSpPr/>
          <p:nvPr/>
        </p:nvGrpSpPr>
        <p:grpSpPr>
          <a:xfrm>
            <a:off x="1718610" y="4511525"/>
            <a:ext cx="3647475" cy="1166646"/>
            <a:chOff x="6122352" y="7100570"/>
            <a:chExt cx="2127250" cy="488315"/>
          </a:xfrm>
        </p:grpSpPr>
        <p:cxnSp>
          <p:nvCxnSpPr>
            <p:cNvPr id="325" name="Shape 325"/>
            <p:cNvCxnSpPr/>
            <p:nvPr/>
          </p:nvCxnSpPr>
          <p:spPr>
            <a:xfrm>
              <a:off x="6122352" y="7100570"/>
              <a:ext cx="0" cy="488315"/>
            </a:xfrm>
            <a:prstGeom prst="straightConnector1">
              <a:avLst/>
            </a:prstGeom>
            <a:noFill/>
            <a:ln cap="flat" cmpd="sng" w="76200">
              <a:solidFill>
                <a:srgbClr val="FE500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26" name="Shape 326"/>
            <p:cNvCxnSpPr/>
            <p:nvPr/>
          </p:nvCxnSpPr>
          <p:spPr>
            <a:xfrm>
              <a:off x="7076757" y="7100570"/>
              <a:ext cx="0" cy="488315"/>
            </a:xfrm>
            <a:prstGeom prst="straightConnector1">
              <a:avLst/>
            </a:prstGeom>
            <a:noFill/>
            <a:ln cap="flat" cmpd="sng" w="76200">
              <a:solidFill>
                <a:srgbClr val="02AE8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27" name="Shape 327"/>
            <p:cNvCxnSpPr/>
            <p:nvPr/>
          </p:nvCxnSpPr>
          <p:spPr>
            <a:xfrm>
              <a:off x="8026082" y="7100570"/>
              <a:ext cx="0" cy="488315"/>
            </a:xfrm>
            <a:prstGeom prst="straightConnector1">
              <a:avLst/>
            </a:prstGeom>
            <a:noFill/>
            <a:ln cap="flat" cmpd="sng" w="76200">
              <a:solidFill>
                <a:srgbClr val="0330E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28" name="Shape 328"/>
            <p:cNvCxnSpPr/>
            <p:nvPr/>
          </p:nvCxnSpPr>
          <p:spPr>
            <a:xfrm>
              <a:off x="8249602" y="7100570"/>
              <a:ext cx="0" cy="488315"/>
            </a:xfrm>
            <a:prstGeom prst="straightConnector1">
              <a:avLst/>
            </a:prstGeom>
            <a:noFill/>
            <a:ln cap="flat" cmpd="sng" w="76200">
              <a:solidFill>
                <a:srgbClr val="68227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29" name="Shape 329"/>
          <p:cNvSpPr/>
          <p:nvPr/>
        </p:nvSpPr>
        <p:spPr>
          <a:xfrm>
            <a:off x="6915339" y="3595602"/>
            <a:ext cx="3901246" cy="673768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DA3D8"/>
          </a:solidFill>
          <a:ln cap="flat" cmpd="sng" w="158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30" name="Shape 330"/>
          <p:cNvSpPr txBox="1"/>
          <p:nvPr/>
        </p:nvSpPr>
        <p:spPr>
          <a:xfrm>
            <a:off x="6514670" y="4212857"/>
            <a:ext cx="4998366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All lines move toward the blue end.</a:t>
            </a:r>
          </a:p>
        </p:txBody>
      </p:sp>
      <p:sp>
        <p:nvSpPr>
          <p:cNvPr id="331" name="Shape 331"/>
          <p:cNvSpPr txBox="1"/>
          <p:nvPr/>
        </p:nvSpPr>
        <p:spPr>
          <a:xfrm>
            <a:off x="5733300" y="5122500"/>
            <a:ext cx="6451061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The color of the lines changes because they have been moved closer to the blue end!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COLOR YOUR OWN BLUE AND REDSHIFT</a:t>
            </a:r>
          </a:p>
        </p:txBody>
      </p:sp>
      <p:sp>
        <p:nvSpPr>
          <p:cNvPr id="337" name="Shape 337"/>
          <p:cNvSpPr txBox="1"/>
          <p:nvPr>
            <p:ph idx="1" type="body"/>
          </p:nvPr>
        </p:nvSpPr>
        <p:spPr>
          <a:xfrm>
            <a:off x="1024128" y="2285999"/>
            <a:ext cx="9720073" cy="11164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wrap="square" tIns="45700">
            <a:noAutofit/>
          </a:bodyPr>
          <a:lstStyle/>
          <a:p>
            <a:pPr indent="-91440" lvl="0" marL="9144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Questrial"/>
              <a:buChar char=" "/>
            </a:pPr>
            <a:r>
              <a:rPr b="0" i="0" lang="en-US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2. Color BLUESHIFTED hydrogen and helium lines </a:t>
            </a:r>
          </a:p>
          <a:p>
            <a:pPr indent="-91440" lvl="0" marL="91440" marR="0" rtl="0" algn="ctr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Questrial"/>
              <a:buChar char=" "/>
            </a:pPr>
            <a:r>
              <a:rPr b="0" i="0" lang="en-US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(the dotted lines show the original lines)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7280354" y="3599928"/>
            <a:ext cx="344614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Helium Spectrum</a:t>
            </a:r>
          </a:p>
        </p:txBody>
      </p:sp>
      <p:grpSp>
        <p:nvGrpSpPr>
          <p:cNvPr id="339" name="Shape 339"/>
          <p:cNvGrpSpPr/>
          <p:nvPr/>
        </p:nvGrpSpPr>
        <p:grpSpPr>
          <a:xfrm>
            <a:off x="6497715" y="4509569"/>
            <a:ext cx="4836032" cy="1168601"/>
            <a:chOff x="0" y="0"/>
            <a:chExt cx="4762796" cy="1309503"/>
          </a:xfrm>
        </p:grpSpPr>
        <p:sp>
          <p:nvSpPr>
            <p:cNvPr id="340" name="Shape 340"/>
            <p:cNvSpPr/>
            <p:nvPr/>
          </p:nvSpPr>
          <p:spPr>
            <a:xfrm>
              <a:off x="0" y="0"/>
              <a:ext cx="4762796" cy="1307804"/>
            </a:xfrm>
            <a:prstGeom prst="rect">
              <a:avLst/>
            </a:prstGeom>
            <a:noFill/>
            <a:ln cap="flat" cmpd="sng" w="38100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cxnSp>
          <p:nvCxnSpPr>
            <p:cNvPr id="341" name="Shape 341"/>
            <p:cNvCxnSpPr/>
            <p:nvPr/>
          </p:nvCxnSpPr>
          <p:spPr>
            <a:xfrm>
              <a:off x="3792696" y="2037"/>
              <a:ext cx="0" cy="1307466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342" name="Shape 342"/>
            <p:cNvCxnSpPr/>
            <p:nvPr/>
          </p:nvCxnSpPr>
          <p:spPr>
            <a:xfrm>
              <a:off x="1548233" y="0"/>
              <a:ext cx="0" cy="1307466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343" name="Shape 343"/>
            <p:cNvCxnSpPr/>
            <p:nvPr/>
          </p:nvCxnSpPr>
          <p:spPr>
            <a:xfrm>
              <a:off x="3339143" y="2037"/>
              <a:ext cx="0" cy="1307466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344" name="Shape 344"/>
            <p:cNvCxnSpPr/>
            <p:nvPr/>
          </p:nvCxnSpPr>
          <p:spPr>
            <a:xfrm>
              <a:off x="2123662" y="0"/>
              <a:ext cx="0" cy="1307466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345" name="Shape 345"/>
            <p:cNvCxnSpPr/>
            <p:nvPr/>
          </p:nvCxnSpPr>
          <p:spPr>
            <a:xfrm>
              <a:off x="2597623" y="0"/>
              <a:ext cx="0" cy="1307466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346" name="Shape 346"/>
            <p:cNvCxnSpPr/>
            <p:nvPr/>
          </p:nvCxnSpPr>
          <p:spPr>
            <a:xfrm>
              <a:off x="2667962" y="2037"/>
              <a:ext cx="0" cy="1307466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347" name="Shape 347"/>
            <p:cNvCxnSpPr/>
            <p:nvPr/>
          </p:nvCxnSpPr>
          <p:spPr>
            <a:xfrm>
              <a:off x="2873190" y="0"/>
              <a:ext cx="0" cy="1307466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348" name="Shape 348"/>
            <p:cNvCxnSpPr/>
            <p:nvPr/>
          </p:nvCxnSpPr>
          <p:spPr>
            <a:xfrm>
              <a:off x="3413051" y="0"/>
              <a:ext cx="0" cy="1307465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349" name="Shape 349"/>
            <p:cNvCxnSpPr/>
            <p:nvPr/>
          </p:nvCxnSpPr>
          <p:spPr>
            <a:xfrm>
              <a:off x="412946" y="2039"/>
              <a:ext cx="0" cy="1307464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50" name="Shape 350"/>
          <p:cNvGrpSpPr/>
          <p:nvPr/>
        </p:nvGrpSpPr>
        <p:grpSpPr>
          <a:xfrm>
            <a:off x="7160128" y="4492013"/>
            <a:ext cx="3526266" cy="1168298"/>
            <a:chOff x="10545445" y="7381875"/>
            <a:chExt cx="1778000" cy="491490"/>
          </a:xfrm>
        </p:grpSpPr>
        <p:cxnSp>
          <p:nvCxnSpPr>
            <p:cNvPr id="351" name="Shape 351"/>
            <p:cNvCxnSpPr/>
            <p:nvPr/>
          </p:nvCxnSpPr>
          <p:spPr>
            <a:xfrm>
              <a:off x="12323445" y="7385685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A5A5A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2" name="Shape 352"/>
            <p:cNvCxnSpPr/>
            <p:nvPr/>
          </p:nvCxnSpPr>
          <p:spPr>
            <a:xfrm>
              <a:off x="11142345" y="7385050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A5A5A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3" name="Shape 353"/>
            <p:cNvCxnSpPr/>
            <p:nvPr/>
          </p:nvCxnSpPr>
          <p:spPr>
            <a:xfrm>
              <a:off x="11445240" y="7385050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A5A5A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4" name="Shape 354"/>
            <p:cNvCxnSpPr/>
            <p:nvPr/>
          </p:nvCxnSpPr>
          <p:spPr>
            <a:xfrm>
              <a:off x="11694795" y="7385050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A5A5A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5" name="Shape 355"/>
            <p:cNvCxnSpPr/>
            <p:nvPr/>
          </p:nvCxnSpPr>
          <p:spPr>
            <a:xfrm>
              <a:off x="11739245" y="7381875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A5A5A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6" name="Shape 356"/>
            <p:cNvCxnSpPr/>
            <p:nvPr/>
          </p:nvCxnSpPr>
          <p:spPr>
            <a:xfrm>
              <a:off x="11839575" y="7385050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A5A5A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7" name="Shape 357"/>
            <p:cNvCxnSpPr/>
            <p:nvPr/>
          </p:nvCxnSpPr>
          <p:spPr>
            <a:xfrm>
              <a:off x="12123420" y="7385050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A5A5A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8" name="Shape 358"/>
            <p:cNvCxnSpPr/>
            <p:nvPr/>
          </p:nvCxnSpPr>
          <p:spPr>
            <a:xfrm>
              <a:off x="10545445" y="7385685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A5A5A5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59" name="Shape 359"/>
          <p:cNvGrpSpPr/>
          <p:nvPr/>
        </p:nvGrpSpPr>
        <p:grpSpPr>
          <a:xfrm>
            <a:off x="7176169" y="4483991"/>
            <a:ext cx="3526266" cy="1168298"/>
            <a:chOff x="10545445" y="7381875"/>
            <a:chExt cx="1778000" cy="491490"/>
          </a:xfrm>
        </p:grpSpPr>
        <p:cxnSp>
          <p:nvCxnSpPr>
            <p:cNvPr id="360" name="Shape 360"/>
            <p:cNvCxnSpPr/>
            <p:nvPr/>
          </p:nvCxnSpPr>
          <p:spPr>
            <a:xfrm>
              <a:off x="12323445" y="7385685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7030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1" name="Shape 361"/>
            <p:cNvCxnSpPr/>
            <p:nvPr/>
          </p:nvCxnSpPr>
          <p:spPr>
            <a:xfrm>
              <a:off x="11142345" y="7385050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C7DD4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2" name="Shape 362"/>
            <p:cNvCxnSpPr/>
            <p:nvPr/>
          </p:nvCxnSpPr>
          <p:spPr>
            <a:xfrm>
              <a:off x="11445240" y="7385050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00B05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3" name="Shape 363"/>
            <p:cNvCxnSpPr/>
            <p:nvPr/>
          </p:nvCxnSpPr>
          <p:spPr>
            <a:xfrm>
              <a:off x="11694795" y="7385050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00B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4" name="Shape 364"/>
            <p:cNvCxnSpPr/>
            <p:nvPr/>
          </p:nvCxnSpPr>
          <p:spPr>
            <a:xfrm>
              <a:off x="11739245" y="7381875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0070C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5" name="Shape 365"/>
            <p:cNvCxnSpPr/>
            <p:nvPr/>
          </p:nvCxnSpPr>
          <p:spPr>
            <a:xfrm>
              <a:off x="11839575" y="7385050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4003E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6" name="Shape 366"/>
            <p:cNvCxnSpPr/>
            <p:nvPr/>
          </p:nvCxnSpPr>
          <p:spPr>
            <a:xfrm>
              <a:off x="12123420" y="7385050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7804E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7" name="Shape 367"/>
            <p:cNvCxnSpPr/>
            <p:nvPr/>
          </p:nvCxnSpPr>
          <p:spPr>
            <a:xfrm>
              <a:off x="10545445" y="7385685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68" name="Shape 368"/>
          <p:cNvSpPr/>
          <p:nvPr/>
        </p:nvSpPr>
        <p:spPr>
          <a:xfrm>
            <a:off x="1259386" y="3510935"/>
            <a:ext cx="3901246" cy="673768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DA3D8"/>
          </a:solidFill>
          <a:ln cap="flat" cmpd="sng" w="158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69" name="Shape 369"/>
          <p:cNvSpPr txBox="1"/>
          <p:nvPr/>
        </p:nvSpPr>
        <p:spPr>
          <a:xfrm>
            <a:off x="858717" y="4128190"/>
            <a:ext cx="4998366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All lines move toward the blue end.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77347" y="5037833"/>
            <a:ext cx="6451061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The color of the lines changes because they have been moved closer to the blue end!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COLOR YOUR OWN BLUE AND REDSHIFT</a:t>
            </a:r>
          </a:p>
        </p:txBody>
      </p:sp>
      <p:sp>
        <p:nvSpPr>
          <p:cNvPr id="376" name="Shape 376"/>
          <p:cNvSpPr txBox="1"/>
          <p:nvPr>
            <p:ph idx="1" type="body"/>
          </p:nvPr>
        </p:nvSpPr>
        <p:spPr>
          <a:xfrm>
            <a:off x="1024128" y="2285999"/>
            <a:ext cx="9720073" cy="11164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wrap="square" tIns="45700">
            <a:noAutofit/>
          </a:bodyPr>
          <a:lstStyle/>
          <a:p>
            <a:pPr indent="-91440" lvl="0" marL="9144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Questrial"/>
              <a:buChar char=" "/>
            </a:pPr>
            <a:r>
              <a:rPr b="0" i="0" lang="en-US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3. Color REDSHIFTED hydrogen and helium lines </a:t>
            </a:r>
          </a:p>
          <a:p>
            <a:pPr indent="-91440" lvl="0" marL="91440" marR="0" rtl="0" algn="ctr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Questrial"/>
              <a:buChar char=" "/>
            </a:pPr>
            <a:r>
              <a:rPr b="0" i="0" lang="en-US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(the dotted lines show the original lines)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1440775" y="3599928"/>
            <a:ext cx="344614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Hydrogen Spectrum</a:t>
            </a:r>
          </a:p>
        </p:txBody>
      </p:sp>
      <p:grpSp>
        <p:nvGrpSpPr>
          <p:cNvPr id="378" name="Shape 378"/>
          <p:cNvGrpSpPr/>
          <p:nvPr/>
        </p:nvGrpSpPr>
        <p:grpSpPr>
          <a:xfrm>
            <a:off x="865996" y="4509570"/>
            <a:ext cx="4812909" cy="1169335"/>
            <a:chOff x="0" y="0"/>
            <a:chExt cx="5221705" cy="745958"/>
          </a:xfrm>
        </p:grpSpPr>
        <p:sp>
          <p:nvSpPr>
            <p:cNvPr id="379" name="Shape 379"/>
            <p:cNvSpPr/>
            <p:nvPr/>
          </p:nvSpPr>
          <p:spPr>
            <a:xfrm>
              <a:off x="0" y="0"/>
              <a:ext cx="5221705" cy="745958"/>
            </a:xfrm>
            <a:prstGeom prst="rect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cxnSp>
          <p:nvCxnSpPr>
            <p:cNvPr id="380" name="Shape 380"/>
            <p:cNvCxnSpPr/>
            <p:nvPr/>
          </p:nvCxnSpPr>
          <p:spPr>
            <a:xfrm>
              <a:off x="489097" y="0"/>
              <a:ext cx="0" cy="745490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381" name="Shape 381"/>
            <p:cNvCxnSpPr/>
            <p:nvPr/>
          </p:nvCxnSpPr>
          <p:spPr>
            <a:xfrm>
              <a:off x="2349795" y="0"/>
              <a:ext cx="0" cy="745490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382" name="Shape 382"/>
            <p:cNvCxnSpPr/>
            <p:nvPr/>
          </p:nvCxnSpPr>
          <p:spPr>
            <a:xfrm>
              <a:off x="4199860" y="0"/>
              <a:ext cx="0" cy="745490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383" name="Shape 383"/>
            <p:cNvCxnSpPr/>
            <p:nvPr/>
          </p:nvCxnSpPr>
          <p:spPr>
            <a:xfrm>
              <a:off x="4635795" y="0"/>
              <a:ext cx="0" cy="745490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sp>
        <p:nvSpPr>
          <p:cNvPr id="384" name="Shape 384"/>
          <p:cNvSpPr/>
          <p:nvPr/>
        </p:nvSpPr>
        <p:spPr>
          <a:xfrm flipH="1">
            <a:off x="6915339" y="3595602"/>
            <a:ext cx="3901246" cy="673768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158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85" name="Shape 385"/>
          <p:cNvSpPr txBox="1"/>
          <p:nvPr/>
        </p:nvSpPr>
        <p:spPr>
          <a:xfrm>
            <a:off x="6514670" y="4212857"/>
            <a:ext cx="4998366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All lines move toward the red end.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5733300" y="5122500"/>
            <a:ext cx="6451061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The color of the lines changes because they have been moved closer to the red end!</a:t>
            </a:r>
          </a:p>
        </p:txBody>
      </p:sp>
      <p:grpSp>
        <p:nvGrpSpPr>
          <p:cNvPr id="387" name="Shape 387"/>
          <p:cNvGrpSpPr/>
          <p:nvPr/>
        </p:nvGrpSpPr>
        <p:grpSpPr>
          <a:xfrm>
            <a:off x="1139456" y="4515329"/>
            <a:ext cx="3731420" cy="1170863"/>
            <a:chOff x="7279005" y="8546465"/>
            <a:chExt cx="2127250" cy="488315"/>
          </a:xfrm>
        </p:grpSpPr>
        <p:cxnSp>
          <p:nvCxnSpPr>
            <p:cNvPr id="388" name="Shape 388"/>
            <p:cNvCxnSpPr/>
            <p:nvPr/>
          </p:nvCxnSpPr>
          <p:spPr>
            <a:xfrm>
              <a:off x="7279005" y="8546465"/>
              <a:ext cx="0" cy="488315"/>
            </a:xfrm>
            <a:prstGeom prst="straightConnector1">
              <a:avLst/>
            </a:prstGeom>
            <a:noFill/>
            <a:ln cap="flat" cmpd="sng" w="76200">
              <a:solidFill>
                <a:srgbClr val="BFBFB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9" name="Shape 389"/>
            <p:cNvCxnSpPr/>
            <p:nvPr/>
          </p:nvCxnSpPr>
          <p:spPr>
            <a:xfrm>
              <a:off x="8233410" y="8546465"/>
              <a:ext cx="0" cy="488315"/>
            </a:xfrm>
            <a:prstGeom prst="straightConnector1">
              <a:avLst/>
            </a:prstGeom>
            <a:noFill/>
            <a:ln cap="flat" cmpd="sng" w="76200">
              <a:solidFill>
                <a:srgbClr val="BFBFB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0" name="Shape 390"/>
            <p:cNvCxnSpPr/>
            <p:nvPr/>
          </p:nvCxnSpPr>
          <p:spPr>
            <a:xfrm>
              <a:off x="9182735" y="8546465"/>
              <a:ext cx="0" cy="488315"/>
            </a:xfrm>
            <a:prstGeom prst="straightConnector1">
              <a:avLst/>
            </a:prstGeom>
            <a:noFill/>
            <a:ln cap="flat" cmpd="sng" w="76200">
              <a:solidFill>
                <a:srgbClr val="BFBFB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1" name="Shape 391"/>
            <p:cNvCxnSpPr/>
            <p:nvPr/>
          </p:nvCxnSpPr>
          <p:spPr>
            <a:xfrm>
              <a:off x="9406255" y="8546465"/>
              <a:ext cx="0" cy="488315"/>
            </a:xfrm>
            <a:prstGeom prst="straightConnector1">
              <a:avLst/>
            </a:prstGeom>
            <a:noFill/>
            <a:ln cap="flat" cmpd="sng" w="76200">
              <a:solidFill>
                <a:srgbClr val="BFBFB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92" name="Shape 392"/>
          <p:cNvGrpSpPr/>
          <p:nvPr/>
        </p:nvGrpSpPr>
        <p:grpSpPr>
          <a:xfrm>
            <a:off x="1131434" y="4507307"/>
            <a:ext cx="3731420" cy="1170863"/>
            <a:chOff x="7279005" y="8546465"/>
            <a:chExt cx="2127250" cy="488315"/>
          </a:xfrm>
        </p:grpSpPr>
        <p:cxnSp>
          <p:nvCxnSpPr>
            <p:cNvPr id="393" name="Shape 393"/>
            <p:cNvCxnSpPr/>
            <p:nvPr/>
          </p:nvCxnSpPr>
          <p:spPr>
            <a:xfrm>
              <a:off x="7279005" y="8546465"/>
              <a:ext cx="0" cy="488315"/>
            </a:xfrm>
            <a:prstGeom prst="straightConnector1">
              <a:avLst/>
            </a:prstGeom>
            <a:noFill/>
            <a:ln cap="flat" cmpd="sng" w="76200">
              <a:solidFill>
                <a:srgbClr val="C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4" name="Shape 394"/>
            <p:cNvCxnSpPr/>
            <p:nvPr/>
          </p:nvCxnSpPr>
          <p:spPr>
            <a:xfrm>
              <a:off x="8233410" y="8546465"/>
              <a:ext cx="0" cy="488315"/>
            </a:xfrm>
            <a:prstGeom prst="straightConnector1">
              <a:avLst/>
            </a:prstGeom>
            <a:noFill/>
            <a:ln cap="flat" cmpd="sng" w="76200">
              <a:solidFill>
                <a:srgbClr val="92D05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5" name="Shape 395"/>
            <p:cNvCxnSpPr/>
            <p:nvPr/>
          </p:nvCxnSpPr>
          <p:spPr>
            <a:xfrm>
              <a:off x="9182735" y="8546465"/>
              <a:ext cx="0" cy="488315"/>
            </a:xfrm>
            <a:prstGeom prst="straightConnector1">
              <a:avLst/>
            </a:prstGeom>
            <a:noFill/>
            <a:ln cap="flat" cmpd="sng" w="76200">
              <a:solidFill>
                <a:srgbClr val="03ED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6" name="Shape 396"/>
            <p:cNvCxnSpPr/>
            <p:nvPr/>
          </p:nvCxnSpPr>
          <p:spPr>
            <a:xfrm>
              <a:off x="9406255" y="8546465"/>
              <a:ext cx="0" cy="488315"/>
            </a:xfrm>
            <a:prstGeom prst="straightConnector1">
              <a:avLst/>
            </a:prstGeom>
            <a:noFill/>
            <a:ln cap="flat" cmpd="sng" w="76200">
              <a:solidFill>
                <a:srgbClr val="0070C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COLOR YOUR OWN BLUE AND REDSHIFT</a:t>
            </a:r>
          </a:p>
        </p:txBody>
      </p:sp>
      <p:sp>
        <p:nvSpPr>
          <p:cNvPr id="402" name="Shape 402"/>
          <p:cNvSpPr txBox="1"/>
          <p:nvPr>
            <p:ph idx="1" type="body"/>
          </p:nvPr>
        </p:nvSpPr>
        <p:spPr>
          <a:xfrm>
            <a:off x="1024128" y="2285999"/>
            <a:ext cx="9720073" cy="11164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wrap="square" tIns="45700">
            <a:noAutofit/>
          </a:bodyPr>
          <a:lstStyle/>
          <a:p>
            <a:pPr indent="-91440" lvl="0" marL="9144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Questrial"/>
              <a:buChar char=" "/>
            </a:pPr>
            <a:r>
              <a:rPr b="0" i="0" lang="en-US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3. Color REDSHIFTED hydrogen and helium lines </a:t>
            </a:r>
          </a:p>
          <a:p>
            <a:pPr indent="-91440" lvl="0" marL="91440" marR="0" rtl="0" algn="ctr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Questrial"/>
              <a:buChar char=" "/>
            </a:pPr>
            <a:r>
              <a:rPr b="0" i="0" lang="en-US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(the dotted lines show the original lines)</a:t>
            </a:r>
          </a:p>
        </p:txBody>
      </p:sp>
      <p:sp>
        <p:nvSpPr>
          <p:cNvPr id="403" name="Shape 403"/>
          <p:cNvSpPr txBox="1"/>
          <p:nvPr/>
        </p:nvSpPr>
        <p:spPr>
          <a:xfrm>
            <a:off x="7280354" y="3599928"/>
            <a:ext cx="344614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Helium Spectrum</a:t>
            </a:r>
          </a:p>
        </p:txBody>
      </p:sp>
      <p:grpSp>
        <p:nvGrpSpPr>
          <p:cNvPr id="404" name="Shape 404"/>
          <p:cNvGrpSpPr/>
          <p:nvPr/>
        </p:nvGrpSpPr>
        <p:grpSpPr>
          <a:xfrm>
            <a:off x="6497715" y="4509569"/>
            <a:ext cx="4836032" cy="1168601"/>
            <a:chOff x="0" y="0"/>
            <a:chExt cx="4762796" cy="1309503"/>
          </a:xfrm>
        </p:grpSpPr>
        <p:sp>
          <p:nvSpPr>
            <p:cNvPr id="405" name="Shape 405"/>
            <p:cNvSpPr/>
            <p:nvPr/>
          </p:nvSpPr>
          <p:spPr>
            <a:xfrm>
              <a:off x="0" y="0"/>
              <a:ext cx="4762796" cy="1307804"/>
            </a:xfrm>
            <a:prstGeom prst="rect">
              <a:avLst/>
            </a:prstGeom>
            <a:noFill/>
            <a:ln cap="flat" cmpd="sng" w="38100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cxnSp>
          <p:nvCxnSpPr>
            <p:cNvPr id="406" name="Shape 406"/>
            <p:cNvCxnSpPr/>
            <p:nvPr/>
          </p:nvCxnSpPr>
          <p:spPr>
            <a:xfrm>
              <a:off x="3792696" y="2037"/>
              <a:ext cx="0" cy="1307466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407" name="Shape 407"/>
            <p:cNvCxnSpPr/>
            <p:nvPr/>
          </p:nvCxnSpPr>
          <p:spPr>
            <a:xfrm>
              <a:off x="1548233" y="0"/>
              <a:ext cx="0" cy="1307466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408" name="Shape 408"/>
            <p:cNvCxnSpPr/>
            <p:nvPr/>
          </p:nvCxnSpPr>
          <p:spPr>
            <a:xfrm>
              <a:off x="3339143" y="2037"/>
              <a:ext cx="0" cy="1307466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409" name="Shape 409"/>
            <p:cNvCxnSpPr/>
            <p:nvPr/>
          </p:nvCxnSpPr>
          <p:spPr>
            <a:xfrm>
              <a:off x="2123662" y="0"/>
              <a:ext cx="0" cy="1307466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410" name="Shape 410"/>
            <p:cNvCxnSpPr/>
            <p:nvPr/>
          </p:nvCxnSpPr>
          <p:spPr>
            <a:xfrm>
              <a:off x="2597623" y="0"/>
              <a:ext cx="0" cy="1307466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411" name="Shape 411"/>
            <p:cNvCxnSpPr/>
            <p:nvPr/>
          </p:nvCxnSpPr>
          <p:spPr>
            <a:xfrm>
              <a:off x="2667962" y="2037"/>
              <a:ext cx="0" cy="1307466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412" name="Shape 412"/>
            <p:cNvCxnSpPr/>
            <p:nvPr/>
          </p:nvCxnSpPr>
          <p:spPr>
            <a:xfrm>
              <a:off x="2873190" y="0"/>
              <a:ext cx="0" cy="1307466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413" name="Shape 413"/>
            <p:cNvCxnSpPr/>
            <p:nvPr/>
          </p:nvCxnSpPr>
          <p:spPr>
            <a:xfrm>
              <a:off x="3413051" y="0"/>
              <a:ext cx="0" cy="1307465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414" name="Shape 414"/>
            <p:cNvCxnSpPr/>
            <p:nvPr/>
          </p:nvCxnSpPr>
          <p:spPr>
            <a:xfrm>
              <a:off x="412946" y="2039"/>
              <a:ext cx="0" cy="1307464"/>
            </a:xfrm>
            <a:prstGeom prst="straightConnector1">
              <a:avLst/>
            </a:prstGeom>
            <a:noFill/>
            <a:ln cap="flat" cmpd="sng" w="38100">
              <a:solidFill>
                <a:srgbClr val="D8D8D8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sp>
        <p:nvSpPr>
          <p:cNvPr id="415" name="Shape 415"/>
          <p:cNvSpPr/>
          <p:nvPr/>
        </p:nvSpPr>
        <p:spPr>
          <a:xfrm flipH="1">
            <a:off x="1259386" y="3510935"/>
            <a:ext cx="3901246" cy="673768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158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16" name="Shape 416"/>
          <p:cNvSpPr txBox="1"/>
          <p:nvPr/>
        </p:nvSpPr>
        <p:spPr>
          <a:xfrm>
            <a:off x="858717" y="4128190"/>
            <a:ext cx="4998366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All lines move toward the red end.</a:t>
            </a:r>
          </a:p>
        </p:txBody>
      </p:sp>
      <p:sp>
        <p:nvSpPr>
          <p:cNvPr id="417" name="Shape 417"/>
          <p:cNvSpPr txBox="1"/>
          <p:nvPr/>
        </p:nvSpPr>
        <p:spPr>
          <a:xfrm>
            <a:off x="77347" y="5037833"/>
            <a:ext cx="6451061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The color of the lines changes because they have been moved closer to the red end!</a:t>
            </a:r>
          </a:p>
        </p:txBody>
      </p:sp>
      <p:grpSp>
        <p:nvGrpSpPr>
          <p:cNvPr id="418" name="Shape 418"/>
          <p:cNvGrpSpPr/>
          <p:nvPr/>
        </p:nvGrpSpPr>
        <p:grpSpPr>
          <a:xfrm>
            <a:off x="6735693" y="4516077"/>
            <a:ext cx="3451044" cy="1168297"/>
            <a:chOff x="10285730" y="8545195"/>
            <a:chExt cx="1778000" cy="488314"/>
          </a:xfrm>
        </p:grpSpPr>
        <p:cxnSp>
          <p:nvCxnSpPr>
            <p:cNvPr id="419" name="Shape 419"/>
            <p:cNvCxnSpPr/>
            <p:nvPr/>
          </p:nvCxnSpPr>
          <p:spPr>
            <a:xfrm>
              <a:off x="12063730" y="8545830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BFBFB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0" name="Shape 420"/>
            <p:cNvCxnSpPr/>
            <p:nvPr/>
          </p:nvCxnSpPr>
          <p:spPr>
            <a:xfrm>
              <a:off x="10882630" y="8545195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BFBFB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1" name="Shape 421"/>
            <p:cNvCxnSpPr/>
            <p:nvPr/>
          </p:nvCxnSpPr>
          <p:spPr>
            <a:xfrm>
              <a:off x="11824970" y="8545830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BFBFB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2" name="Shape 422"/>
            <p:cNvCxnSpPr/>
            <p:nvPr/>
          </p:nvCxnSpPr>
          <p:spPr>
            <a:xfrm>
              <a:off x="11185525" y="8545195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BFBFB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3" name="Shape 423"/>
            <p:cNvCxnSpPr/>
            <p:nvPr/>
          </p:nvCxnSpPr>
          <p:spPr>
            <a:xfrm>
              <a:off x="11435080" y="8545195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BFBFB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4" name="Shape 424"/>
            <p:cNvCxnSpPr/>
            <p:nvPr/>
          </p:nvCxnSpPr>
          <p:spPr>
            <a:xfrm>
              <a:off x="11471910" y="8545830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BFBFB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5" name="Shape 425"/>
            <p:cNvCxnSpPr/>
            <p:nvPr/>
          </p:nvCxnSpPr>
          <p:spPr>
            <a:xfrm>
              <a:off x="11579860" y="8545195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BFBFB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6" name="Shape 426"/>
            <p:cNvCxnSpPr/>
            <p:nvPr/>
          </p:nvCxnSpPr>
          <p:spPr>
            <a:xfrm>
              <a:off x="11863705" y="8545195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BFBFB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7" name="Shape 427"/>
            <p:cNvCxnSpPr/>
            <p:nvPr/>
          </p:nvCxnSpPr>
          <p:spPr>
            <a:xfrm>
              <a:off x="10285730" y="8545830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BFBFB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428" name="Shape 428"/>
          <p:cNvGrpSpPr/>
          <p:nvPr/>
        </p:nvGrpSpPr>
        <p:grpSpPr>
          <a:xfrm>
            <a:off x="6727671" y="4508053"/>
            <a:ext cx="3451044" cy="1168297"/>
            <a:chOff x="10285730" y="8545195"/>
            <a:chExt cx="1778000" cy="488314"/>
          </a:xfrm>
        </p:grpSpPr>
        <p:cxnSp>
          <p:nvCxnSpPr>
            <p:cNvPr id="429" name="Shape 429"/>
            <p:cNvCxnSpPr/>
            <p:nvPr/>
          </p:nvCxnSpPr>
          <p:spPr>
            <a:xfrm>
              <a:off x="12063730" y="8545830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0070C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0" name="Shape 430"/>
            <p:cNvCxnSpPr/>
            <p:nvPr/>
          </p:nvCxnSpPr>
          <p:spPr>
            <a:xfrm>
              <a:off x="10882630" y="8545195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FFC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1" name="Shape 431"/>
            <p:cNvCxnSpPr/>
            <p:nvPr/>
          </p:nvCxnSpPr>
          <p:spPr>
            <a:xfrm>
              <a:off x="11824970" y="8545830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00B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2" name="Shape 432"/>
            <p:cNvCxnSpPr/>
            <p:nvPr/>
          </p:nvCxnSpPr>
          <p:spPr>
            <a:xfrm>
              <a:off x="11185525" y="8545195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C7DD4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3" name="Shape 433"/>
            <p:cNvCxnSpPr/>
            <p:nvPr/>
          </p:nvCxnSpPr>
          <p:spPr>
            <a:xfrm>
              <a:off x="11435080" y="8545195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00B05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4" name="Shape 434"/>
            <p:cNvCxnSpPr/>
            <p:nvPr/>
          </p:nvCxnSpPr>
          <p:spPr>
            <a:xfrm>
              <a:off x="11471910" y="8545830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00B05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5" name="Shape 435"/>
            <p:cNvCxnSpPr/>
            <p:nvPr/>
          </p:nvCxnSpPr>
          <p:spPr>
            <a:xfrm>
              <a:off x="11579860" y="8545195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03ED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6" name="Shape 436"/>
            <p:cNvCxnSpPr/>
            <p:nvPr/>
          </p:nvCxnSpPr>
          <p:spPr>
            <a:xfrm>
              <a:off x="11863705" y="8545195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00B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7" name="Shape 437"/>
            <p:cNvCxnSpPr/>
            <p:nvPr/>
          </p:nvCxnSpPr>
          <p:spPr>
            <a:xfrm>
              <a:off x="10285730" y="8545830"/>
              <a:ext cx="0" cy="487680"/>
            </a:xfrm>
            <a:prstGeom prst="straightConnector1">
              <a:avLst/>
            </a:prstGeom>
            <a:noFill/>
            <a:ln cap="flat" cmpd="sng" w="76200">
              <a:solidFill>
                <a:srgbClr val="86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REDSHIFT AND DISTANCE</a:t>
            </a:r>
          </a:p>
        </p:txBody>
      </p:sp>
      <p:sp>
        <p:nvSpPr>
          <p:cNvPr id="443" name="Shape 443"/>
          <p:cNvSpPr txBox="1"/>
          <p:nvPr>
            <p:ph idx="1" type="body"/>
          </p:nvPr>
        </p:nvSpPr>
        <p:spPr>
          <a:xfrm>
            <a:off x="1024128" y="1844202"/>
            <a:ext cx="9720073" cy="2070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Quest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The more shifted the spectral lines, the </a:t>
            </a:r>
            <a:r>
              <a:rPr b="1" i="0" lang="en-US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faster</a:t>
            </a:r>
            <a:r>
              <a:rPr b="0" i="0" lang="en-US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the star is traveling. More redshift also means </a:t>
            </a:r>
            <a:r>
              <a:rPr b="1" i="0" lang="en-US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more distance</a:t>
            </a:r>
            <a:r>
              <a:rPr b="0" i="0" lang="en-US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.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Quest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Both of these stars are redshifted. Which star is traveling the fastest?</a:t>
            </a:r>
          </a:p>
        </p:txBody>
      </p:sp>
      <p:grpSp>
        <p:nvGrpSpPr>
          <p:cNvPr id="444" name="Shape 444"/>
          <p:cNvGrpSpPr/>
          <p:nvPr/>
        </p:nvGrpSpPr>
        <p:grpSpPr>
          <a:xfrm>
            <a:off x="809054" y="4248639"/>
            <a:ext cx="4758395" cy="1384727"/>
            <a:chOff x="4385486" y="4724401"/>
            <a:chExt cx="5520377" cy="1875117"/>
          </a:xfrm>
        </p:grpSpPr>
        <p:pic>
          <p:nvPicPr>
            <p:cNvPr descr="Shifted Hydrogen.bmp" id="445" name="Shape 445"/>
            <p:cNvPicPr preferRelativeResize="0"/>
            <p:nvPr/>
          </p:nvPicPr>
          <p:blipFill rotWithShape="1">
            <a:blip r:embed="rId3">
              <a:alphaModFix/>
            </a:blip>
            <a:srcRect b="37386" l="0" r="0" t="44686"/>
            <a:stretch/>
          </p:blipFill>
          <p:spPr>
            <a:xfrm>
              <a:off x="4385486" y="4724401"/>
              <a:ext cx="5520377" cy="18751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46" name="Shape 446"/>
            <p:cNvSpPr/>
            <p:nvPr/>
          </p:nvSpPr>
          <p:spPr>
            <a:xfrm>
              <a:off x="4495800" y="4800600"/>
              <a:ext cx="5334000" cy="1676400"/>
            </a:xfrm>
            <a:prstGeom prst="rect">
              <a:avLst/>
            </a:prstGeom>
            <a:solidFill>
              <a:schemeClr val="dk1"/>
            </a:solidFill>
            <a:ln cap="flat" cmpd="sng" w="1587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cxnSp>
          <p:nvCxnSpPr>
            <p:cNvPr id="447" name="Shape 447"/>
            <p:cNvCxnSpPr/>
            <p:nvPr/>
          </p:nvCxnSpPr>
          <p:spPr>
            <a:xfrm rot="-5400000">
              <a:off x="3963194" y="5638800"/>
              <a:ext cx="1675606" cy="794"/>
            </a:xfrm>
            <a:prstGeom prst="straightConnector1">
              <a:avLst/>
            </a:prstGeom>
            <a:noFill/>
            <a:ln cap="flat" cmpd="sng" w="57150">
              <a:solidFill>
                <a:srgbClr val="A0110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8" name="Shape 448"/>
            <p:cNvCxnSpPr/>
            <p:nvPr/>
          </p:nvCxnSpPr>
          <p:spPr>
            <a:xfrm rot="-5400000">
              <a:off x="5867400" y="5638800"/>
              <a:ext cx="1675606" cy="794"/>
            </a:xfrm>
            <a:prstGeom prst="straightConnector1">
              <a:avLst/>
            </a:prstGeom>
            <a:noFill/>
            <a:ln cap="flat" cmpd="sng" w="57150">
              <a:solidFill>
                <a:srgbClr val="2AC91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9" name="Shape 449"/>
            <p:cNvCxnSpPr/>
            <p:nvPr/>
          </p:nvCxnSpPr>
          <p:spPr>
            <a:xfrm rot="-5400000">
              <a:off x="7696199" y="5638800"/>
              <a:ext cx="1675606" cy="794"/>
            </a:xfrm>
            <a:prstGeom prst="straightConnector1">
              <a:avLst/>
            </a:prstGeom>
            <a:noFill/>
            <a:ln cap="flat" cmpd="sng" w="57150">
              <a:solidFill>
                <a:srgbClr val="250FC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0" name="Shape 450"/>
            <p:cNvCxnSpPr/>
            <p:nvPr/>
          </p:nvCxnSpPr>
          <p:spPr>
            <a:xfrm flipH="1" rot="5400000">
              <a:off x="8153400" y="5638800"/>
              <a:ext cx="1676399" cy="3"/>
            </a:xfrm>
            <a:prstGeom prst="straightConnector1">
              <a:avLst/>
            </a:prstGeom>
            <a:noFill/>
            <a:ln cap="flat" cmpd="sng" w="57150">
              <a:solidFill>
                <a:srgbClr val="5911E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descr="Shifted Hydrogen.bmp" id="451" name="Shape 451"/>
          <p:cNvPicPr preferRelativeResize="0"/>
          <p:nvPr/>
        </p:nvPicPr>
        <p:blipFill rotWithShape="1">
          <a:blip r:embed="rId3">
            <a:alphaModFix/>
          </a:blip>
          <a:srcRect b="37386" l="0" r="0" t="44686"/>
          <a:stretch/>
        </p:blipFill>
        <p:spPr>
          <a:xfrm>
            <a:off x="6845186" y="4248640"/>
            <a:ext cx="4758395" cy="1384727"/>
          </a:xfrm>
          <a:prstGeom prst="rect">
            <a:avLst/>
          </a:prstGeom>
          <a:noFill/>
          <a:ln>
            <a:noFill/>
          </a:ln>
        </p:spPr>
      </p:pic>
      <p:sp>
        <p:nvSpPr>
          <p:cNvPr id="452" name="Shape 452"/>
          <p:cNvSpPr/>
          <p:nvPr/>
        </p:nvSpPr>
        <p:spPr>
          <a:xfrm>
            <a:off x="6940273" y="4304911"/>
            <a:ext cx="4597744" cy="1237979"/>
          </a:xfrm>
          <a:prstGeom prst="rect">
            <a:avLst/>
          </a:prstGeom>
          <a:solidFill>
            <a:schemeClr val="dk1"/>
          </a:solidFill>
          <a:ln cap="flat" cmpd="sng" w="158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453" name="Shape 453"/>
          <p:cNvCxnSpPr/>
          <p:nvPr/>
        </p:nvCxnSpPr>
        <p:spPr>
          <a:xfrm rot="-5400000">
            <a:off x="6392143" y="4923852"/>
            <a:ext cx="1237393" cy="684"/>
          </a:xfrm>
          <a:prstGeom prst="straightConnector1">
            <a:avLst/>
          </a:prstGeom>
          <a:noFill/>
          <a:ln cap="flat" cmpd="sng" w="57150">
            <a:solidFill>
              <a:srgbClr val="6F0B0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54" name="Shape 454"/>
          <p:cNvCxnSpPr/>
          <p:nvPr/>
        </p:nvCxnSpPr>
        <p:spPr>
          <a:xfrm rot="-5400000">
            <a:off x="7998166" y="4923851"/>
            <a:ext cx="1237393" cy="684"/>
          </a:xfrm>
          <a:prstGeom prst="straightConnector1">
            <a:avLst/>
          </a:prstGeom>
          <a:noFill/>
          <a:ln cap="flat" cmpd="sng" w="57150">
            <a:solidFill>
              <a:srgbClr val="FFFF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55" name="Shape 455"/>
          <p:cNvCxnSpPr/>
          <p:nvPr/>
        </p:nvCxnSpPr>
        <p:spPr>
          <a:xfrm rot="-5400000">
            <a:off x="9476049" y="4923851"/>
            <a:ext cx="1237393" cy="684"/>
          </a:xfrm>
          <a:prstGeom prst="straightConnector1">
            <a:avLst/>
          </a:prstGeom>
          <a:noFill/>
          <a:ln cap="flat" cmpd="sng" w="57150">
            <a:solidFill>
              <a:srgbClr val="00B0F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56" name="Shape 456"/>
          <p:cNvCxnSpPr/>
          <p:nvPr/>
        </p:nvCxnSpPr>
        <p:spPr>
          <a:xfrm flipH="1" rot="5400000">
            <a:off x="9907817" y="4942460"/>
            <a:ext cx="1237979" cy="3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57" name="Shape 457"/>
          <p:cNvSpPr txBox="1"/>
          <p:nvPr/>
        </p:nvSpPr>
        <p:spPr>
          <a:xfrm>
            <a:off x="1347537" y="5823284"/>
            <a:ext cx="363353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Star A</a:t>
            </a:r>
          </a:p>
        </p:txBody>
      </p:sp>
      <p:sp>
        <p:nvSpPr>
          <p:cNvPr id="458" name="Shape 458"/>
          <p:cNvSpPr txBox="1"/>
          <p:nvPr/>
        </p:nvSpPr>
        <p:spPr>
          <a:xfrm>
            <a:off x="7407674" y="5823284"/>
            <a:ext cx="363353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Star B</a:t>
            </a:r>
          </a:p>
        </p:txBody>
      </p:sp>
      <p:sp>
        <p:nvSpPr>
          <p:cNvPr id="459" name="Shape 459"/>
          <p:cNvSpPr/>
          <p:nvPr/>
        </p:nvSpPr>
        <p:spPr>
          <a:xfrm>
            <a:off x="6211605" y="3609473"/>
            <a:ext cx="5935579" cy="2860141"/>
          </a:xfrm>
          <a:prstGeom prst="ellipse">
            <a:avLst/>
          </a:prstGeom>
          <a:noFill/>
          <a:ln cap="flat" cmpd="sng" w="158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WHAT IS THE DOPPLER EFFECT?</a:t>
            </a:r>
          </a:p>
        </p:txBody>
      </p:sp>
      <p:sp>
        <p:nvSpPr>
          <p:cNvPr id="113" name="Shape 113" title="Doppler Effect Big Bang Theory Style.mp4">
            <a:hlinkClick r:id="rId3"/>
          </p:cNvPr>
          <p:cNvSpPr/>
          <p:nvPr/>
        </p:nvSpPr>
        <p:spPr>
          <a:xfrm>
            <a:off x="2710275" y="2493475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WHAT IS THE DOPPLER EFFECT?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838200" y="1825625"/>
            <a:ext cx="10515600" cy="7731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Questrial"/>
              <a:buChar char=" "/>
            </a:pPr>
            <a:r>
              <a:rPr b="0" i="0" lang="en-US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To understand Doppler Effect you need to understand waves.</a:t>
            </a:r>
          </a:p>
        </p:txBody>
      </p:sp>
      <p:pic>
        <p:nvPicPr>
          <p:cNvPr id="121" name="Shape 1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10" y="2949607"/>
            <a:ext cx="10313652" cy="3677901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/>
          <p:nvPr/>
        </p:nvSpPr>
        <p:spPr>
          <a:xfrm>
            <a:off x="5983125" y="2733750"/>
            <a:ext cx="2019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wavelength</a:t>
            </a:r>
          </a:p>
        </p:txBody>
      </p:sp>
      <p:sp>
        <p:nvSpPr>
          <p:cNvPr id="123" name="Shape 123"/>
          <p:cNvSpPr/>
          <p:nvPr/>
        </p:nvSpPr>
        <p:spPr>
          <a:xfrm>
            <a:off x="3600952" y="4869550"/>
            <a:ext cx="2019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2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wavelength</a:t>
            </a:r>
          </a:p>
        </p:txBody>
      </p:sp>
      <p:sp>
        <p:nvSpPr>
          <p:cNvPr id="124" name="Shape 124"/>
          <p:cNvSpPr/>
          <p:nvPr/>
        </p:nvSpPr>
        <p:spPr>
          <a:xfrm>
            <a:off x="2871502" y="3799975"/>
            <a:ext cx="1736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2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amplitude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8216900" y="3195423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Crest</a:t>
            </a:r>
            <a:r>
              <a:rPr b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6864772" y="5427470"/>
            <a:ext cx="1574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←</a:t>
            </a:r>
            <a:r>
              <a:rPr b="1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Trough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1024128" y="2059126"/>
            <a:ext cx="4125387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The frequency of a wave is equal to the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number of waves that pass a particular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point in one second.</a:t>
            </a:r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 b="0" l="0" r="23793" t="0"/>
          <a:stretch/>
        </p:blipFill>
        <p:spPr>
          <a:xfrm>
            <a:off x="5534526" y="2059126"/>
            <a:ext cx="6296142" cy="332417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/>
          <p:nvPr/>
        </p:nvSpPr>
        <p:spPr>
          <a:xfrm>
            <a:off x="5534526" y="5432258"/>
            <a:ext cx="6304548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Which wave has the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highest frequency</a:t>
            </a: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?</a:t>
            </a:r>
          </a:p>
        </p:txBody>
      </p:sp>
      <p:sp>
        <p:nvSpPr>
          <p:cNvPr id="135" name="Shape 135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WHAT IS THE DOPPLER EFFECT?</a:t>
            </a:r>
          </a:p>
        </p:txBody>
      </p:sp>
      <p:sp>
        <p:nvSpPr>
          <p:cNvPr id="136" name="Shape 136"/>
          <p:cNvSpPr/>
          <p:nvPr/>
        </p:nvSpPr>
        <p:spPr>
          <a:xfrm>
            <a:off x="6015789" y="4449240"/>
            <a:ext cx="5438274" cy="291202"/>
          </a:xfrm>
          <a:custGeom>
            <a:pathLst>
              <a:path extrusionOk="0" h="120000" w="120000">
                <a:moveTo>
                  <a:pt x="0" y="40671"/>
                </a:moveTo>
                <a:cubicBezTo>
                  <a:pt x="884" y="27450"/>
                  <a:pt x="1593" y="8438"/>
                  <a:pt x="2654" y="1007"/>
                </a:cubicBezTo>
                <a:cubicBezTo>
                  <a:pt x="3178" y="-2662"/>
                  <a:pt x="3810" y="4394"/>
                  <a:pt x="4247" y="10923"/>
                </a:cubicBezTo>
                <a:cubicBezTo>
                  <a:pt x="4746" y="18368"/>
                  <a:pt x="4901" y="31516"/>
                  <a:pt x="5309" y="40671"/>
                </a:cubicBezTo>
                <a:cubicBezTo>
                  <a:pt x="5790" y="51444"/>
                  <a:pt x="6371" y="60503"/>
                  <a:pt x="6902" y="70419"/>
                </a:cubicBezTo>
                <a:cubicBezTo>
                  <a:pt x="7104" y="81751"/>
                  <a:pt x="7408" y="125194"/>
                  <a:pt x="9026" y="110083"/>
                </a:cubicBezTo>
                <a:cubicBezTo>
                  <a:pt x="10145" y="99631"/>
                  <a:pt x="10640" y="73468"/>
                  <a:pt x="11681" y="60503"/>
                </a:cubicBezTo>
                <a:cubicBezTo>
                  <a:pt x="13740" y="34873"/>
                  <a:pt x="12668" y="44440"/>
                  <a:pt x="14867" y="30755"/>
                </a:cubicBezTo>
                <a:cubicBezTo>
                  <a:pt x="15575" y="34060"/>
                  <a:pt x="16383" y="33111"/>
                  <a:pt x="16991" y="40671"/>
                </a:cubicBezTo>
                <a:cubicBezTo>
                  <a:pt x="17522" y="47282"/>
                  <a:pt x="17654" y="61113"/>
                  <a:pt x="18053" y="70419"/>
                </a:cubicBezTo>
                <a:cubicBezTo>
                  <a:pt x="19113" y="95168"/>
                  <a:pt x="19084" y="90062"/>
                  <a:pt x="20707" y="100167"/>
                </a:cubicBezTo>
                <a:cubicBezTo>
                  <a:pt x="21238" y="93557"/>
                  <a:pt x="21849" y="88763"/>
                  <a:pt x="22300" y="80335"/>
                </a:cubicBezTo>
                <a:cubicBezTo>
                  <a:pt x="23386" y="60067"/>
                  <a:pt x="23111" y="45475"/>
                  <a:pt x="24424" y="30755"/>
                </a:cubicBezTo>
                <a:cubicBezTo>
                  <a:pt x="24904" y="25377"/>
                  <a:pt x="25486" y="24144"/>
                  <a:pt x="26017" y="20839"/>
                </a:cubicBezTo>
                <a:cubicBezTo>
                  <a:pt x="27079" y="24144"/>
                  <a:pt x="28268" y="20780"/>
                  <a:pt x="29203" y="30755"/>
                </a:cubicBezTo>
                <a:cubicBezTo>
                  <a:pt x="29689" y="35941"/>
                  <a:pt x="29446" y="51540"/>
                  <a:pt x="29734" y="60503"/>
                </a:cubicBezTo>
                <a:cubicBezTo>
                  <a:pt x="29992" y="68520"/>
                  <a:pt x="30405" y="74495"/>
                  <a:pt x="30796" y="80335"/>
                </a:cubicBezTo>
                <a:cubicBezTo>
                  <a:pt x="32266" y="102304"/>
                  <a:pt x="32299" y="99610"/>
                  <a:pt x="33982" y="110083"/>
                </a:cubicBezTo>
                <a:cubicBezTo>
                  <a:pt x="34705" y="101075"/>
                  <a:pt x="36132" y="86120"/>
                  <a:pt x="36637" y="70419"/>
                </a:cubicBezTo>
                <a:cubicBezTo>
                  <a:pt x="38346" y="17202"/>
                  <a:pt x="35588" y="60338"/>
                  <a:pt x="38761" y="20839"/>
                </a:cubicBezTo>
                <a:cubicBezTo>
                  <a:pt x="39469" y="24144"/>
                  <a:pt x="40315" y="22241"/>
                  <a:pt x="40884" y="30755"/>
                </a:cubicBezTo>
                <a:cubicBezTo>
                  <a:pt x="41322" y="37285"/>
                  <a:pt x="41127" y="51540"/>
                  <a:pt x="41415" y="60503"/>
                </a:cubicBezTo>
                <a:cubicBezTo>
                  <a:pt x="41920" y="76204"/>
                  <a:pt x="43347" y="91159"/>
                  <a:pt x="44070" y="100167"/>
                </a:cubicBezTo>
                <a:cubicBezTo>
                  <a:pt x="44778" y="96862"/>
                  <a:pt x="45541" y="96346"/>
                  <a:pt x="46194" y="90251"/>
                </a:cubicBezTo>
                <a:cubicBezTo>
                  <a:pt x="49011" y="63948"/>
                  <a:pt x="45317" y="75705"/>
                  <a:pt x="48318" y="40671"/>
                </a:cubicBezTo>
                <a:cubicBezTo>
                  <a:pt x="49267" y="29591"/>
                  <a:pt x="51504" y="20839"/>
                  <a:pt x="51504" y="20839"/>
                </a:cubicBezTo>
                <a:cubicBezTo>
                  <a:pt x="52389" y="24144"/>
                  <a:pt x="53521" y="18838"/>
                  <a:pt x="54159" y="30755"/>
                </a:cubicBezTo>
                <a:cubicBezTo>
                  <a:pt x="54950" y="45537"/>
                  <a:pt x="55221" y="90251"/>
                  <a:pt x="55221" y="90251"/>
                </a:cubicBezTo>
                <a:cubicBezTo>
                  <a:pt x="56637" y="86946"/>
                  <a:pt x="58151" y="90585"/>
                  <a:pt x="59469" y="80335"/>
                </a:cubicBezTo>
                <a:cubicBezTo>
                  <a:pt x="60393" y="73144"/>
                  <a:pt x="60643" y="46584"/>
                  <a:pt x="61592" y="40671"/>
                </a:cubicBezTo>
                <a:lnTo>
                  <a:pt x="63185" y="30755"/>
                </a:lnTo>
                <a:cubicBezTo>
                  <a:pt x="63539" y="24144"/>
                  <a:pt x="63756" y="12756"/>
                  <a:pt x="64247" y="10923"/>
                </a:cubicBezTo>
                <a:cubicBezTo>
                  <a:pt x="64796" y="8873"/>
                  <a:pt x="65403" y="14310"/>
                  <a:pt x="65840" y="20839"/>
                </a:cubicBezTo>
                <a:cubicBezTo>
                  <a:pt x="66339" y="28284"/>
                  <a:pt x="66504" y="41281"/>
                  <a:pt x="66902" y="50587"/>
                </a:cubicBezTo>
                <a:cubicBezTo>
                  <a:pt x="69928" y="121232"/>
                  <a:pt x="65758" y="8609"/>
                  <a:pt x="69026" y="100167"/>
                </a:cubicBezTo>
                <a:cubicBezTo>
                  <a:pt x="69911" y="96862"/>
                  <a:pt x="70851" y="96891"/>
                  <a:pt x="71681" y="90251"/>
                </a:cubicBezTo>
                <a:cubicBezTo>
                  <a:pt x="72497" y="83718"/>
                  <a:pt x="73354" y="50502"/>
                  <a:pt x="73805" y="40671"/>
                </a:cubicBezTo>
                <a:cubicBezTo>
                  <a:pt x="74456" y="26474"/>
                  <a:pt x="75929" y="1007"/>
                  <a:pt x="75929" y="1007"/>
                </a:cubicBezTo>
                <a:cubicBezTo>
                  <a:pt x="76814" y="4312"/>
                  <a:pt x="77800" y="2561"/>
                  <a:pt x="78584" y="10923"/>
                </a:cubicBezTo>
                <a:cubicBezTo>
                  <a:pt x="79810" y="24006"/>
                  <a:pt x="79572" y="51609"/>
                  <a:pt x="80176" y="70419"/>
                </a:cubicBezTo>
                <a:cubicBezTo>
                  <a:pt x="80905" y="93105"/>
                  <a:pt x="81578" y="92368"/>
                  <a:pt x="82831" y="100167"/>
                </a:cubicBezTo>
                <a:cubicBezTo>
                  <a:pt x="86307" y="78533"/>
                  <a:pt x="82896" y="108581"/>
                  <a:pt x="84955" y="60503"/>
                </a:cubicBezTo>
                <a:cubicBezTo>
                  <a:pt x="85704" y="43028"/>
                  <a:pt x="87092" y="37287"/>
                  <a:pt x="88141" y="30755"/>
                </a:cubicBezTo>
                <a:cubicBezTo>
                  <a:pt x="89203" y="34060"/>
                  <a:pt x="90445" y="29141"/>
                  <a:pt x="91327" y="40671"/>
                </a:cubicBezTo>
                <a:cubicBezTo>
                  <a:pt x="92373" y="54340"/>
                  <a:pt x="92548" y="83314"/>
                  <a:pt x="93451" y="100167"/>
                </a:cubicBezTo>
                <a:lnTo>
                  <a:pt x="94513" y="120000"/>
                </a:lnTo>
                <a:cubicBezTo>
                  <a:pt x="95044" y="116694"/>
                  <a:pt x="95669" y="116613"/>
                  <a:pt x="96106" y="110083"/>
                </a:cubicBezTo>
                <a:cubicBezTo>
                  <a:pt x="96604" y="102639"/>
                  <a:pt x="96769" y="89642"/>
                  <a:pt x="97168" y="80335"/>
                </a:cubicBezTo>
                <a:cubicBezTo>
                  <a:pt x="100194" y="9688"/>
                  <a:pt x="96023" y="122315"/>
                  <a:pt x="99292" y="30755"/>
                </a:cubicBezTo>
                <a:cubicBezTo>
                  <a:pt x="100530" y="34060"/>
                  <a:pt x="101810" y="33955"/>
                  <a:pt x="103008" y="40671"/>
                </a:cubicBezTo>
                <a:cubicBezTo>
                  <a:pt x="106376" y="59537"/>
                  <a:pt x="103252" y="55129"/>
                  <a:pt x="105132" y="90251"/>
                </a:cubicBezTo>
                <a:cubicBezTo>
                  <a:pt x="105528" y="97643"/>
                  <a:pt x="106194" y="96862"/>
                  <a:pt x="106725" y="100167"/>
                </a:cubicBezTo>
                <a:cubicBezTo>
                  <a:pt x="107787" y="96862"/>
                  <a:pt x="108903" y="97311"/>
                  <a:pt x="109911" y="90251"/>
                </a:cubicBezTo>
                <a:cubicBezTo>
                  <a:pt x="110752" y="84364"/>
                  <a:pt x="111553" y="49679"/>
                  <a:pt x="112035" y="40671"/>
                </a:cubicBezTo>
                <a:cubicBezTo>
                  <a:pt x="112486" y="32244"/>
                  <a:pt x="113130" y="28284"/>
                  <a:pt x="113628" y="20839"/>
                </a:cubicBezTo>
                <a:cubicBezTo>
                  <a:pt x="114019" y="14999"/>
                  <a:pt x="114336" y="7617"/>
                  <a:pt x="114690" y="1007"/>
                </a:cubicBezTo>
                <a:cubicBezTo>
                  <a:pt x="115575" y="4312"/>
                  <a:pt x="116706" y="-993"/>
                  <a:pt x="117345" y="10923"/>
                </a:cubicBezTo>
                <a:cubicBezTo>
                  <a:pt x="121742" y="93044"/>
                  <a:pt x="116194" y="49485"/>
                  <a:pt x="119469" y="90251"/>
                </a:cubicBezTo>
                <a:cubicBezTo>
                  <a:pt x="119616" y="92085"/>
                  <a:pt x="119823" y="90251"/>
                  <a:pt x="120000" y="90251"/>
                </a:cubicBezTo>
              </a:path>
            </a:pathLst>
          </a:custGeom>
          <a:noFill/>
          <a:ln cap="flat" cmpd="sng" w="1905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Shape 141"/>
          <p:cNvPicPr preferRelativeResize="0"/>
          <p:nvPr/>
        </p:nvPicPr>
        <p:blipFill rotWithShape="1">
          <a:blip r:embed="rId3">
            <a:alphaModFix/>
          </a:blip>
          <a:srcRect b="0" l="0" r="23793" t="0"/>
          <a:stretch/>
        </p:blipFill>
        <p:spPr>
          <a:xfrm>
            <a:off x="1024128" y="2084832"/>
            <a:ext cx="7716947" cy="4074317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/>
          <p:nvPr/>
        </p:nvSpPr>
        <p:spPr>
          <a:xfrm>
            <a:off x="8927432" y="2599691"/>
            <a:ext cx="2671011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Which wave has the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lowest frequency</a:t>
            </a: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?</a:t>
            </a:r>
          </a:p>
        </p:txBody>
      </p:sp>
      <p:sp>
        <p:nvSpPr>
          <p:cNvPr id="143" name="Shape 143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WHAT IS THE DOPPLER EFFECT?</a:t>
            </a:r>
          </a:p>
        </p:txBody>
      </p:sp>
      <p:sp>
        <p:nvSpPr>
          <p:cNvPr id="144" name="Shape 144"/>
          <p:cNvSpPr/>
          <p:nvPr/>
        </p:nvSpPr>
        <p:spPr>
          <a:xfrm>
            <a:off x="1467853" y="3753853"/>
            <a:ext cx="6833936" cy="558918"/>
          </a:xfrm>
          <a:custGeom>
            <a:pathLst>
              <a:path extrusionOk="0" h="120000" w="120000">
                <a:moveTo>
                  <a:pt x="0" y="82661"/>
                </a:moveTo>
                <a:cubicBezTo>
                  <a:pt x="704" y="77495"/>
                  <a:pt x="1378" y="71653"/>
                  <a:pt x="2112" y="67162"/>
                </a:cubicBezTo>
                <a:cubicBezTo>
                  <a:pt x="2511" y="64727"/>
                  <a:pt x="2998" y="64798"/>
                  <a:pt x="3380" y="61996"/>
                </a:cubicBezTo>
                <a:cubicBezTo>
                  <a:pt x="3721" y="59490"/>
                  <a:pt x="3883" y="54169"/>
                  <a:pt x="4225" y="51663"/>
                </a:cubicBezTo>
                <a:cubicBezTo>
                  <a:pt x="4658" y="48487"/>
                  <a:pt x="6867" y="42295"/>
                  <a:pt x="7183" y="41330"/>
                </a:cubicBezTo>
                <a:cubicBezTo>
                  <a:pt x="7746" y="34442"/>
                  <a:pt x="8087" y="22266"/>
                  <a:pt x="8873" y="20665"/>
                </a:cubicBezTo>
                <a:cubicBezTo>
                  <a:pt x="11981" y="14331"/>
                  <a:pt x="10577" y="18039"/>
                  <a:pt x="13098" y="10332"/>
                </a:cubicBezTo>
                <a:cubicBezTo>
                  <a:pt x="14507" y="12054"/>
                  <a:pt x="15972" y="10336"/>
                  <a:pt x="17323" y="15499"/>
                </a:cubicBezTo>
                <a:cubicBezTo>
                  <a:pt x="18293" y="19203"/>
                  <a:pt x="19014" y="29276"/>
                  <a:pt x="19859" y="36164"/>
                </a:cubicBezTo>
                <a:cubicBezTo>
                  <a:pt x="20281" y="39608"/>
                  <a:pt x="20645" y="44533"/>
                  <a:pt x="21126" y="46497"/>
                </a:cubicBezTo>
                <a:lnTo>
                  <a:pt x="23661" y="56829"/>
                </a:lnTo>
                <a:cubicBezTo>
                  <a:pt x="24084" y="58552"/>
                  <a:pt x="24558" y="58975"/>
                  <a:pt x="24929" y="61996"/>
                </a:cubicBezTo>
                <a:cubicBezTo>
                  <a:pt x="25352" y="65440"/>
                  <a:pt x="25800" y="68450"/>
                  <a:pt x="26197" y="72329"/>
                </a:cubicBezTo>
                <a:cubicBezTo>
                  <a:pt x="26508" y="75371"/>
                  <a:pt x="26685" y="80483"/>
                  <a:pt x="27042" y="82661"/>
                </a:cubicBezTo>
                <a:cubicBezTo>
                  <a:pt x="27838" y="87532"/>
                  <a:pt x="28732" y="89550"/>
                  <a:pt x="29577" y="92994"/>
                </a:cubicBezTo>
                <a:lnTo>
                  <a:pt x="30845" y="98161"/>
                </a:lnTo>
                <a:cubicBezTo>
                  <a:pt x="35315" y="95124"/>
                  <a:pt x="36836" y="99947"/>
                  <a:pt x="40140" y="87828"/>
                </a:cubicBezTo>
                <a:cubicBezTo>
                  <a:pt x="40141" y="87827"/>
                  <a:pt x="43309" y="74912"/>
                  <a:pt x="43943" y="72329"/>
                </a:cubicBezTo>
                <a:lnTo>
                  <a:pt x="45211" y="67162"/>
                </a:lnTo>
                <a:cubicBezTo>
                  <a:pt x="45913" y="58574"/>
                  <a:pt x="46364" y="51711"/>
                  <a:pt x="47323" y="46497"/>
                </a:cubicBezTo>
                <a:cubicBezTo>
                  <a:pt x="48137" y="42073"/>
                  <a:pt x="49014" y="39608"/>
                  <a:pt x="49859" y="36164"/>
                </a:cubicBezTo>
                <a:cubicBezTo>
                  <a:pt x="52898" y="23777"/>
                  <a:pt x="49103" y="38805"/>
                  <a:pt x="52816" y="25831"/>
                </a:cubicBezTo>
                <a:cubicBezTo>
                  <a:pt x="53245" y="24335"/>
                  <a:pt x="53661" y="22387"/>
                  <a:pt x="54084" y="20665"/>
                </a:cubicBezTo>
                <a:cubicBezTo>
                  <a:pt x="54507" y="17221"/>
                  <a:pt x="54862" y="11966"/>
                  <a:pt x="55352" y="10332"/>
                </a:cubicBezTo>
                <a:cubicBezTo>
                  <a:pt x="58447" y="10"/>
                  <a:pt x="62048" y="7869"/>
                  <a:pt x="65070" y="10332"/>
                </a:cubicBezTo>
                <a:cubicBezTo>
                  <a:pt x="65492" y="12054"/>
                  <a:pt x="65956" y="12697"/>
                  <a:pt x="66338" y="15499"/>
                </a:cubicBezTo>
                <a:cubicBezTo>
                  <a:pt x="69238" y="36774"/>
                  <a:pt x="64859" y="16361"/>
                  <a:pt x="68450" y="30998"/>
                </a:cubicBezTo>
                <a:cubicBezTo>
                  <a:pt x="70491" y="55948"/>
                  <a:pt x="67898" y="25592"/>
                  <a:pt x="70563" y="51663"/>
                </a:cubicBezTo>
                <a:cubicBezTo>
                  <a:pt x="70874" y="54706"/>
                  <a:pt x="71066" y="59490"/>
                  <a:pt x="71408" y="61996"/>
                </a:cubicBezTo>
                <a:cubicBezTo>
                  <a:pt x="71790" y="64798"/>
                  <a:pt x="72253" y="65440"/>
                  <a:pt x="72676" y="67162"/>
                </a:cubicBezTo>
                <a:cubicBezTo>
                  <a:pt x="73098" y="70607"/>
                  <a:pt x="73558" y="73454"/>
                  <a:pt x="73943" y="77495"/>
                </a:cubicBezTo>
                <a:cubicBezTo>
                  <a:pt x="74548" y="83835"/>
                  <a:pt x="74877" y="95080"/>
                  <a:pt x="75633" y="98161"/>
                </a:cubicBezTo>
                <a:lnTo>
                  <a:pt x="76901" y="103327"/>
                </a:lnTo>
                <a:cubicBezTo>
                  <a:pt x="77183" y="106771"/>
                  <a:pt x="77404" y="111154"/>
                  <a:pt x="77746" y="113660"/>
                </a:cubicBezTo>
                <a:cubicBezTo>
                  <a:pt x="79641" y="127560"/>
                  <a:pt x="84110" y="114375"/>
                  <a:pt x="84929" y="113660"/>
                </a:cubicBezTo>
                <a:cubicBezTo>
                  <a:pt x="85352" y="111937"/>
                  <a:pt x="85798" y="110929"/>
                  <a:pt x="86197" y="108493"/>
                </a:cubicBezTo>
                <a:cubicBezTo>
                  <a:pt x="86651" y="105717"/>
                  <a:pt x="86978" y="99945"/>
                  <a:pt x="87464" y="98161"/>
                </a:cubicBezTo>
                <a:cubicBezTo>
                  <a:pt x="88418" y="94661"/>
                  <a:pt x="89436" y="94716"/>
                  <a:pt x="90422" y="92994"/>
                </a:cubicBezTo>
                <a:cubicBezTo>
                  <a:pt x="91267" y="89550"/>
                  <a:pt x="92327" y="90363"/>
                  <a:pt x="92957" y="82661"/>
                </a:cubicBezTo>
                <a:cubicBezTo>
                  <a:pt x="94998" y="57711"/>
                  <a:pt x="92405" y="88068"/>
                  <a:pt x="95070" y="61996"/>
                </a:cubicBezTo>
                <a:cubicBezTo>
                  <a:pt x="95381" y="58953"/>
                  <a:pt x="95559" y="53841"/>
                  <a:pt x="95915" y="51663"/>
                </a:cubicBezTo>
                <a:cubicBezTo>
                  <a:pt x="96712" y="46792"/>
                  <a:pt x="98450" y="41330"/>
                  <a:pt x="98450" y="41330"/>
                </a:cubicBezTo>
                <a:cubicBezTo>
                  <a:pt x="100101" y="21149"/>
                  <a:pt x="98369" y="39245"/>
                  <a:pt x="100563" y="25831"/>
                </a:cubicBezTo>
                <a:cubicBezTo>
                  <a:pt x="101017" y="23054"/>
                  <a:pt x="101364" y="17944"/>
                  <a:pt x="101830" y="15499"/>
                </a:cubicBezTo>
                <a:cubicBezTo>
                  <a:pt x="102737" y="10748"/>
                  <a:pt x="105330" y="7138"/>
                  <a:pt x="106056" y="5166"/>
                </a:cubicBezTo>
                <a:cubicBezTo>
                  <a:pt x="106491" y="3985"/>
                  <a:pt x="106901" y="1722"/>
                  <a:pt x="107323" y="0"/>
                </a:cubicBezTo>
                <a:cubicBezTo>
                  <a:pt x="110000" y="1722"/>
                  <a:pt x="112683" y="2199"/>
                  <a:pt x="115352" y="5166"/>
                </a:cubicBezTo>
                <a:cubicBezTo>
                  <a:pt x="116233" y="6145"/>
                  <a:pt x="117239" y="14324"/>
                  <a:pt x="117887" y="20665"/>
                </a:cubicBezTo>
                <a:cubicBezTo>
                  <a:pt x="118198" y="23708"/>
                  <a:pt x="118390" y="28492"/>
                  <a:pt x="118732" y="30998"/>
                </a:cubicBezTo>
                <a:cubicBezTo>
                  <a:pt x="119114" y="33800"/>
                  <a:pt x="120000" y="36164"/>
                  <a:pt x="120000" y="36164"/>
                </a:cubicBezTo>
              </a:path>
            </a:pathLst>
          </a:custGeom>
          <a:noFill/>
          <a:ln cap="flat" cmpd="sng" w="2540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7035017" y="2557741"/>
            <a:ext cx="4695600" cy="39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Top view of water waves made by a </a:t>
            </a:r>
            <a:r>
              <a:rPr b="1"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stationary</a:t>
            </a: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bug kicking in </a:t>
            </a:r>
            <a:r>
              <a:rPr b="1"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still water</a:t>
            </a: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. Both the frequency and the wavelength </a:t>
            </a:r>
            <a:r>
              <a:rPr b="1"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are the same</a:t>
            </a: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at points A and B.</a:t>
            </a:r>
          </a:p>
        </p:txBody>
      </p:sp>
      <p:sp>
        <p:nvSpPr>
          <p:cNvPr id="151" name="Shape 151"/>
          <p:cNvSpPr/>
          <p:nvPr/>
        </p:nvSpPr>
        <p:spPr>
          <a:xfrm>
            <a:off x="4054365" y="6216651"/>
            <a:ext cx="43633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</a:t>
            </a:r>
          </a:p>
        </p:txBody>
      </p:sp>
      <p:sp>
        <p:nvSpPr>
          <p:cNvPr id="152" name="Shape 152"/>
          <p:cNvSpPr/>
          <p:nvPr/>
        </p:nvSpPr>
        <p:spPr>
          <a:xfrm>
            <a:off x="4054365" y="806451"/>
            <a:ext cx="45236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</a:t>
            </a:r>
          </a:p>
        </p:txBody>
      </p:sp>
      <p:pic>
        <p:nvPicPr>
          <p:cNvPr descr="doppler1" id="153" name="Shape 153"/>
          <p:cNvPicPr preferRelativeResize="0"/>
          <p:nvPr/>
        </p:nvPicPr>
        <p:blipFill rotWithShape="1">
          <a:blip r:embed="rId3">
            <a:alphaModFix/>
          </a:blip>
          <a:srcRect b="6019" l="0" r="0" t="-6020"/>
          <a:stretch/>
        </p:blipFill>
        <p:spPr>
          <a:xfrm>
            <a:off x="474173" y="1963277"/>
            <a:ext cx="4564685" cy="4564685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 txBox="1"/>
          <p:nvPr/>
        </p:nvSpPr>
        <p:spPr>
          <a:xfrm>
            <a:off x="2234698" y="377474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Doppler Effect in Water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724098" y="3727459"/>
            <a:ext cx="685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4291961" y="3727409"/>
            <a:ext cx="685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/>
        </p:nvSpPr>
        <p:spPr>
          <a:xfrm>
            <a:off x="6773012" y="3079685"/>
            <a:ext cx="4575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Water waves made by a bug swimming in still water. The frequency is higher and the wavelength shorter at point B.</a:t>
            </a:r>
          </a:p>
        </p:txBody>
      </p:sp>
      <p:sp>
        <p:nvSpPr>
          <p:cNvPr id="162" name="Shape 162"/>
          <p:cNvSpPr/>
          <p:nvPr/>
        </p:nvSpPr>
        <p:spPr>
          <a:xfrm>
            <a:off x="4038600" y="6019801"/>
            <a:ext cx="43633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</a:t>
            </a:r>
          </a:p>
        </p:txBody>
      </p:sp>
      <p:sp>
        <p:nvSpPr>
          <p:cNvPr id="163" name="Shape 163"/>
          <p:cNvSpPr/>
          <p:nvPr/>
        </p:nvSpPr>
        <p:spPr>
          <a:xfrm>
            <a:off x="4114801" y="228600"/>
            <a:ext cx="404813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</a:t>
            </a:r>
          </a:p>
        </p:txBody>
      </p:sp>
      <p:pic>
        <p:nvPicPr>
          <p:cNvPr descr="doppler2" id="164" name="Shape 16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7014" y="1934425"/>
            <a:ext cx="4403103" cy="4731693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 txBox="1"/>
          <p:nvPr/>
        </p:nvSpPr>
        <p:spPr>
          <a:xfrm>
            <a:off x="458402" y="4069599"/>
            <a:ext cx="685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3974310" y="4069599"/>
            <a:ext cx="685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2234698" y="377474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Doppler Effect in Water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Shape 1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73250" y="1690688"/>
            <a:ext cx="8640399" cy="3778756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/>
          <p:nvPr/>
        </p:nvSpPr>
        <p:spPr>
          <a:xfrm>
            <a:off x="794250" y="5854700"/>
            <a:ext cx="85086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Light is an </a:t>
            </a:r>
            <a:r>
              <a:rPr lang="en-US" sz="3600" u="sng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electromagnetic</a:t>
            </a:r>
            <a:r>
              <a:rPr lang="en-US"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wave.</a:t>
            </a:r>
          </a:p>
        </p:txBody>
      </p:sp>
      <p:sp>
        <p:nvSpPr>
          <p:cNvPr id="175" name="Shape 175"/>
          <p:cNvSpPr/>
          <p:nvPr/>
        </p:nvSpPr>
        <p:spPr>
          <a:xfrm>
            <a:off x="5099749" y="3432364"/>
            <a:ext cx="145885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Electric Field</a:t>
            </a:r>
          </a:p>
        </p:txBody>
      </p:sp>
      <p:sp>
        <p:nvSpPr>
          <p:cNvPr id="176" name="Shape 176"/>
          <p:cNvSpPr/>
          <p:nvPr/>
        </p:nvSpPr>
        <p:spPr>
          <a:xfrm>
            <a:off x="3219451" y="2891523"/>
            <a:ext cx="166938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Magnetic Field</a:t>
            </a:r>
          </a:p>
        </p:txBody>
      </p:sp>
      <p:sp>
        <p:nvSpPr>
          <p:cNvPr id="177" name="Shape 177"/>
          <p:cNvSpPr/>
          <p:nvPr/>
        </p:nvSpPr>
        <p:spPr>
          <a:xfrm>
            <a:off x="9371652" y="4450402"/>
            <a:ext cx="11698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Direction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of Travel</a:t>
            </a:r>
          </a:p>
        </p:txBody>
      </p:sp>
      <p:sp>
        <p:nvSpPr>
          <p:cNvPr id="178" name="Shape 178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b="0" i="0" lang="en-US" sz="50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DOPPLER EFFECT IN LIGHT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Integral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