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1" r:id="rId2"/>
    <p:sldId id="272" r:id="rId3"/>
    <p:sldId id="273" r:id="rId4"/>
    <p:sldId id="266" r:id="rId5"/>
    <p:sldId id="267" r:id="rId6"/>
    <p:sldId id="268" r:id="rId7"/>
    <p:sldId id="269" r:id="rId8"/>
    <p:sldId id="270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5402-440B-4D04-B7BD-08260B31D227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2D51-E3A9-4655-ADCC-E7A6D355B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3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551723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C4F812-6C67-494F-B8C5-92B685A54717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8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1E2A91-18AD-4504-B107-FB6836575470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6BFA57-9D12-4CC7-AC9B-9857552DF2B7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1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86E95D-5ABE-49BE-BBD7-995B35C4AD1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581400" y="6627168"/>
            <a:ext cx="26248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Georgia" panose="02040502050405020303" pitchFamily="18" charset="0"/>
              </a:rPr>
              <a:t>Nitty Gritty Science, LLC ©2015</a:t>
            </a:r>
          </a:p>
        </p:txBody>
      </p:sp>
    </p:spTree>
    <p:extLst>
      <p:ext uri="{BB962C8B-B14F-4D97-AF65-F5344CB8AC3E}">
        <p14:creationId xmlns:p14="http://schemas.microsoft.com/office/powerpoint/2010/main" val="366826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90DE92-A061-40DB-B8EF-F6E62CA12677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2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B9186C-E04A-442A-9810-1626937B3DE6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5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759506-E18C-4464-9F68-5A5473FB4769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5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1845D7-21A7-46F7-9D7C-C65398A00EFF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0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59B8E5-4E1C-47C3-A8A2-0613B9A24F34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A6551E-2EE7-43CC-9864-496323082537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9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8636B-BFEA-4BAE-9C54-1BA988A6922D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8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525344"/>
            <a:ext cx="1066800" cy="33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ixabay.com/static/uploads/photo/2015/08/26/18/20/info-908889_960_720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ixabay.com/static/uploads/photo/2013/07/12/12/04/chart-145231_960_720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ixabay.com/static/uploads/photo/2013/07/12/14/18/productivity-148197_960_720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ixabay.com/static/uploads/photo/2013/07/12/15/21/pie-chart-149727_960_720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B4000-3BB0-5C46-A523-1BE33B2A2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latin typeface="KG What the Teacher Wants" panose="02000000000000000000" pitchFamily="2" charset="77"/>
              </a:rPr>
              <a:t>DATA TABLES</a:t>
            </a:r>
          </a:p>
        </p:txBody>
      </p:sp>
    </p:spTree>
    <p:extLst>
      <p:ext uri="{BB962C8B-B14F-4D97-AF65-F5344CB8AC3E}">
        <p14:creationId xmlns:p14="http://schemas.microsoft.com/office/powerpoint/2010/main" val="6195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3025"/>
            <a:ext cx="8229600" cy="109282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How to set up a Bar Graph 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52AFDC6-7866-344E-8368-B8F392C3B6B4}"/>
              </a:ext>
            </a:extLst>
          </p:cNvPr>
          <p:cNvSpPr txBox="1"/>
          <p:nvPr/>
        </p:nvSpPr>
        <p:spPr>
          <a:xfrm>
            <a:off x="2487159" y="5480050"/>
            <a:ext cx="4190365" cy="5715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KG What the Teacher Wants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X-axis = Independent Variable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9A89E421-D7E1-DF4A-A94F-6C19C9CC2A53}"/>
              </a:ext>
            </a:extLst>
          </p:cNvPr>
          <p:cNvSpPr txBox="1"/>
          <p:nvPr/>
        </p:nvSpPr>
        <p:spPr>
          <a:xfrm rot="16200000">
            <a:off x="-249507" y="3009698"/>
            <a:ext cx="3435985" cy="5715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KG What the Teacher Wants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Y-axis = Dependent Variable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7DA0A7-2159-5643-8B30-BD52B06579F6}"/>
              </a:ext>
            </a:extLst>
          </p:cNvPr>
          <p:cNvSpPr txBox="1"/>
          <p:nvPr/>
        </p:nvSpPr>
        <p:spPr>
          <a:xfrm>
            <a:off x="2134650" y="1054235"/>
            <a:ext cx="489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Impact Label" panose="02000000000000000000" pitchFamily="2" charset="0"/>
                <a:ea typeface="Impact Label" panose="02000000000000000000" pitchFamily="2" charset="0"/>
              </a:rPr>
              <a:t>Title of Graph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FB0627-CA0F-BE4E-9EED-21D974004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0" y="1377950"/>
            <a:ext cx="56769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2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07127-12D0-BB48-9AD9-14A3CEB0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3205"/>
            <a:ext cx="8229600" cy="4525963"/>
          </a:xfrm>
        </p:spPr>
        <p:txBody>
          <a:bodyPr/>
          <a:lstStyle/>
          <a:p>
            <a:r>
              <a:rPr lang="en-US" dirty="0">
                <a:latin typeface="KG What the Teacher Wants" panose="02000000000000000000" pitchFamily="2" charset="77"/>
              </a:rPr>
              <a:t>A data table is an organized way to </a:t>
            </a:r>
            <a:r>
              <a:rPr lang="en-US" u="sng" dirty="0">
                <a:latin typeface="KG What the Teacher Wants" panose="02000000000000000000" pitchFamily="2" charset="77"/>
              </a:rPr>
              <a:t>display</a:t>
            </a:r>
            <a:r>
              <a:rPr lang="en-US" dirty="0">
                <a:latin typeface="KG What the Teacher Wants" panose="02000000000000000000" pitchFamily="2" charset="77"/>
              </a:rPr>
              <a:t> information collected during a lab.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8EF08-E5B9-B845-A4FF-6B8E55F75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58" y="1511145"/>
            <a:ext cx="7872141" cy="343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4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2632-E765-E847-96DB-957D23F5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30" y="649527"/>
            <a:ext cx="4127024" cy="1143000"/>
          </a:xfrm>
        </p:spPr>
        <p:txBody>
          <a:bodyPr/>
          <a:lstStyle/>
          <a:p>
            <a:r>
              <a:rPr lang="en-US" dirty="0">
                <a:latin typeface="KG What the Teacher Wants" panose="02000000000000000000" pitchFamily="2" charset="77"/>
              </a:rPr>
              <a:t>How to set up a data table: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E7A3D-8C4F-0744-9701-A1DFBF281BED}"/>
              </a:ext>
            </a:extLst>
          </p:cNvPr>
          <p:cNvSpPr txBox="1"/>
          <p:nvPr/>
        </p:nvSpPr>
        <p:spPr>
          <a:xfrm>
            <a:off x="656698" y="3484433"/>
            <a:ext cx="7805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Impact Label" panose="02000000000000000000" pitchFamily="2" charset="0"/>
                <a:ea typeface="Impact Label" panose="02000000000000000000" pitchFamily="2" charset="0"/>
              </a:rPr>
              <a:t>Title of Data Table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6302C9-4EA2-8946-95DC-07A8E8C94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55131"/>
              </p:ext>
            </p:extLst>
          </p:nvPr>
        </p:nvGraphicFramePr>
        <p:xfrm>
          <a:off x="457200" y="4178584"/>
          <a:ext cx="8430320" cy="249787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73181">
                  <a:extLst>
                    <a:ext uri="{9D8B030D-6E8A-4147-A177-3AD203B41FA5}">
                      <a16:colId xmlns:a16="http://schemas.microsoft.com/office/drawing/2014/main" val="1388767480"/>
                    </a:ext>
                  </a:extLst>
                </a:gridCol>
                <a:gridCol w="2073949">
                  <a:extLst>
                    <a:ext uri="{9D8B030D-6E8A-4147-A177-3AD203B41FA5}">
                      <a16:colId xmlns:a16="http://schemas.microsoft.com/office/drawing/2014/main" val="4158059910"/>
                    </a:ext>
                  </a:extLst>
                </a:gridCol>
                <a:gridCol w="2141595">
                  <a:extLst>
                    <a:ext uri="{9D8B030D-6E8A-4147-A177-3AD203B41FA5}">
                      <a16:colId xmlns:a16="http://schemas.microsoft.com/office/drawing/2014/main" val="1209704885"/>
                    </a:ext>
                  </a:extLst>
                </a:gridCol>
                <a:gridCol w="2141595">
                  <a:extLst>
                    <a:ext uri="{9D8B030D-6E8A-4147-A177-3AD203B41FA5}">
                      <a16:colId xmlns:a16="http://schemas.microsoft.com/office/drawing/2014/main" val="1288778514"/>
                    </a:ext>
                  </a:extLst>
                </a:gridCol>
              </a:tblGrid>
              <a:tr h="61172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KG What the Teacher Wants" panose="02000000000000000000" pitchFamily="2" charset="77"/>
                        </a:rPr>
                        <a:t>Independent Variable</a:t>
                      </a:r>
                      <a:endParaRPr lang="en-US" sz="1600" b="0" dirty="0">
                        <a:effectLst/>
                        <a:latin typeface="KG What the Teacher Wants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KG What the Teacher Wants" panose="02000000000000000000" pitchFamily="2" charset="77"/>
                        </a:rPr>
                        <a:t>Dependent Variable</a:t>
                      </a:r>
                      <a:endParaRPr lang="en-US" sz="1600" b="0" dirty="0">
                        <a:effectLst/>
                        <a:latin typeface="KG What the Teacher Wants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501825"/>
                  </a:ext>
                </a:extLst>
              </a:tr>
              <a:tr h="509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Rathyland" pitchFamily="2" charset="0"/>
                        </a:rPr>
                        <a:t>Trial 1</a:t>
                      </a:r>
                      <a:endParaRPr lang="en-US" sz="1800" dirty="0">
                        <a:effectLst/>
                        <a:latin typeface="Rathylan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Rathyland" pitchFamily="2" charset="0"/>
                        </a:rPr>
                        <a:t>Trial 2</a:t>
                      </a:r>
                      <a:endParaRPr lang="en-US" sz="1800" dirty="0">
                        <a:effectLst/>
                        <a:latin typeface="Rathylan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Rathyland" pitchFamily="2" charset="0"/>
                        </a:rPr>
                        <a:t>Trial 3</a:t>
                      </a:r>
                      <a:endParaRPr lang="en-US" sz="1800" dirty="0">
                        <a:effectLst/>
                        <a:latin typeface="Rathylan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502612"/>
                  </a:ext>
                </a:extLst>
              </a:tr>
              <a:tr h="45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619776"/>
                  </a:ext>
                </a:extLst>
              </a:tr>
              <a:tr h="45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40920"/>
                  </a:ext>
                </a:extLst>
              </a:tr>
              <a:tr h="4587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607630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008AC0-7BE3-1E4C-B3F4-45B11D55294F}"/>
              </a:ext>
            </a:extLst>
          </p:cNvPr>
          <p:cNvCxnSpPr>
            <a:cxnSpLocks/>
          </p:cNvCxnSpPr>
          <p:nvPr/>
        </p:nvCxnSpPr>
        <p:spPr>
          <a:xfrm>
            <a:off x="1461933" y="5062757"/>
            <a:ext cx="0" cy="12999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E7FD44-46BB-8C4B-BB5E-3FF739046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06024"/>
              </p:ext>
            </p:extLst>
          </p:nvPr>
        </p:nvGraphicFramePr>
        <p:xfrm>
          <a:off x="4434214" y="1064713"/>
          <a:ext cx="4453306" cy="245394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26653">
                  <a:extLst>
                    <a:ext uri="{9D8B030D-6E8A-4147-A177-3AD203B41FA5}">
                      <a16:colId xmlns:a16="http://schemas.microsoft.com/office/drawing/2014/main" val="1388767480"/>
                    </a:ext>
                  </a:extLst>
                </a:gridCol>
                <a:gridCol w="2226653">
                  <a:extLst>
                    <a:ext uri="{9D8B030D-6E8A-4147-A177-3AD203B41FA5}">
                      <a16:colId xmlns:a16="http://schemas.microsoft.com/office/drawing/2014/main" val="3115043846"/>
                    </a:ext>
                  </a:extLst>
                </a:gridCol>
              </a:tblGrid>
              <a:tr h="2894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KG What the Teacher Wants" panose="02000000000000000000" pitchFamily="2" charset="77"/>
                        </a:rPr>
                        <a:t>Independent Variable</a:t>
                      </a:r>
                      <a:endParaRPr lang="en-US" sz="1600" b="0" dirty="0">
                        <a:effectLst/>
                        <a:latin typeface="KG What the Teacher Wants" panose="02000000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KG What the Teacher Wants" panose="02000000000000000000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 Variable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501825"/>
                  </a:ext>
                </a:extLst>
              </a:tr>
              <a:tr h="432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619776"/>
                  </a:ext>
                </a:extLst>
              </a:tr>
              <a:tr h="432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40920"/>
                  </a:ext>
                </a:extLst>
              </a:tr>
              <a:tr h="432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607630"/>
                  </a:ext>
                </a:extLst>
              </a:tr>
              <a:tr h="432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0355285"/>
                  </a:ext>
                </a:extLst>
              </a:tr>
              <a:tr h="432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7922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B24073-D4C6-9C49-BCEA-6CE9F3B8B6BC}"/>
              </a:ext>
            </a:extLst>
          </p:cNvPr>
          <p:cNvSpPr txBox="1"/>
          <p:nvPr/>
        </p:nvSpPr>
        <p:spPr>
          <a:xfrm>
            <a:off x="2637898" y="304316"/>
            <a:ext cx="7805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Impact Label" panose="02000000000000000000" pitchFamily="2" charset="0"/>
                <a:ea typeface="Impact Label" panose="02000000000000000000" pitchFamily="2" charset="0"/>
              </a:rPr>
              <a:t>Title of Data Table </a:t>
            </a:r>
          </a:p>
        </p:txBody>
      </p:sp>
    </p:spTree>
    <p:extLst>
      <p:ext uri="{BB962C8B-B14F-4D97-AF65-F5344CB8AC3E}">
        <p14:creationId xmlns:p14="http://schemas.microsoft.com/office/powerpoint/2010/main" val="161330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348880"/>
            <a:ext cx="8229600" cy="1845171"/>
          </a:xfrm>
        </p:spPr>
        <p:txBody>
          <a:bodyPr/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18523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0293"/>
            <a:ext cx="7200800" cy="5600789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Graph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 </a:t>
            </a:r>
          </a:p>
          <a:p>
            <a:pPr marL="0" indent="0">
              <a:buNone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What the Teacher Wants" panose="02000000000000000000" pitchFamily="2" charset="77"/>
            </a:endParaRPr>
          </a:p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A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visual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 display of </a:t>
            </a:r>
          </a:p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information or data.</a:t>
            </a: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786" y="390293"/>
            <a:ext cx="3593255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0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3024"/>
            <a:ext cx="8229600" cy="2773929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Line Graph </a:t>
            </a:r>
          </a:p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Show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trends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 or how the data changes over time</a:t>
            </a:r>
          </a:p>
          <a:p>
            <a:pPr marL="0" indent="0">
              <a:buNone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08920"/>
            <a:ext cx="5328592" cy="403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234177"/>
            <a:ext cx="8229600" cy="2114704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Bar Graph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Useful for comparing information collected by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counting</a:t>
            </a: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80928"/>
            <a:ext cx="6332190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4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390293"/>
            <a:ext cx="8229600" cy="260665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Circle Graph (pie chart)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Used to show how a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fixed quantity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is broken down into parts</a:t>
            </a: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152120"/>
            <a:ext cx="3960440" cy="356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3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3025"/>
            <a:ext cx="8229600" cy="109282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What the Teacher Wants" panose="02000000000000000000" pitchFamily="2" charset="77"/>
              </a:rPr>
              <a:t>How to set up a Line Graph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EECEE2-7688-404A-A0CF-ED9CE1F400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497" y="1818640"/>
            <a:ext cx="6009005" cy="3220720"/>
          </a:xfrm>
          <a:prstGeom prst="rect">
            <a:avLst/>
          </a:prstGeom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152AFDC6-7866-344E-8368-B8F392C3B6B4}"/>
              </a:ext>
            </a:extLst>
          </p:cNvPr>
          <p:cNvSpPr txBox="1"/>
          <p:nvPr/>
        </p:nvSpPr>
        <p:spPr>
          <a:xfrm>
            <a:off x="2487161" y="5256405"/>
            <a:ext cx="4190365" cy="5715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effectLst/>
                <a:latin typeface="KG What the Teacher Wants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X-axis = Independent Variable</a:t>
            </a:r>
            <a:endParaRPr lang="en-US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9A89E421-D7E1-DF4A-A94F-6C19C9CC2A53}"/>
              </a:ext>
            </a:extLst>
          </p:cNvPr>
          <p:cNvSpPr txBox="1"/>
          <p:nvPr/>
        </p:nvSpPr>
        <p:spPr>
          <a:xfrm rot="16200000">
            <a:off x="-436246" y="3143249"/>
            <a:ext cx="3435985" cy="5715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KG What the Teacher Wants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Y-axis = Dependent Variable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7DA0A7-2159-5643-8B30-BD52B06579F6}"/>
              </a:ext>
            </a:extLst>
          </p:cNvPr>
          <p:cNvSpPr txBox="1"/>
          <p:nvPr/>
        </p:nvSpPr>
        <p:spPr>
          <a:xfrm>
            <a:off x="2134650" y="1054235"/>
            <a:ext cx="489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Impact Label" panose="02000000000000000000" pitchFamily="2" charset="0"/>
                <a:ea typeface="Impact Label" panose="02000000000000000000" pitchFamily="2" charset="0"/>
              </a:rPr>
              <a:t>Title of Graph</a:t>
            </a:r>
          </a:p>
        </p:txBody>
      </p:sp>
    </p:spTree>
    <p:extLst>
      <p:ext uri="{BB962C8B-B14F-4D97-AF65-F5344CB8AC3E}">
        <p14:creationId xmlns:p14="http://schemas.microsoft.com/office/powerpoint/2010/main" val="212904619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131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Impact Label</vt:lpstr>
      <vt:lpstr>KG What the Teacher Wants</vt:lpstr>
      <vt:lpstr>Rathyland</vt:lpstr>
      <vt:lpstr>Diseño predeterminado</vt:lpstr>
      <vt:lpstr>DATA TABLES</vt:lpstr>
      <vt:lpstr>PowerPoint Presentation</vt:lpstr>
      <vt:lpstr>How to set up a data table:</vt:lpstr>
      <vt:lpstr>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</dc:creator>
  <cp:lastModifiedBy>Anisa Scholes</cp:lastModifiedBy>
  <cp:revision>15</cp:revision>
  <dcterms:created xsi:type="dcterms:W3CDTF">2016-01-07T18:22:00Z</dcterms:created>
  <dcterms:modified xsi:type="dcterms:W3CDTF">2019-09-02T00:31:39Z</dcterms:modified>
</cp:coreProperties>
</file>